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87" r:id="rId2"/>
    <p:sldMasterId id="2147483715" r:id="rId3"/>
  </p:sldMasterIdLst>
  <p:notesMasterIdLst>
    <p:notesMasterId r:id="rId20"/>
  </p:notesMasterIdLst>
  <p:sldIdLst>
    <p:sldId id="274" r:id="rId4"/>
    <p:sldId id="281" r:id="rId5"/>
    <p:sldId id="295" r:id="rId6"/>
    <p:sldId id="283" r:id="rId7"/>
    <p:sldId id="282" r:id="rId8"/>
    <p:sldId id="285" r:id="rId9"/>
    <p:sldId id="284" r:id="rId10"/>
    <p:sldId id="286" r:id="rId11"/>
    <p:sldId id="287" r:id="rId12"/>
    <p:sldId id="289" r:id="rId13"/>
    <p:sldId id="291" r:id="rId14"/>
    <p:sldId id="290" r:id="rId15"/>
    <p:sldId id="293" r:id="rId16"/>
    <p:sldId id="292" r:id="rId17"/>
    <p:sldId id="296" r:id="rId18"/>
    <p:sldId id="294" r:id="rId19"/>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3FB"/>
    <a:srgbClr val="0D0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29" autoAdjust="0"/>
    <p:restoredTop sz="94660"/>
  </p:normalViewPr>
  <p:slideViewPr>
    <p:cSldViewPr snapToGrid="0">
      <p:cViewPr varScale="1">
        <p:scale>
          <a:sx n="116" d="100"/>
          <a:sy n="116" d="100"/>
        </p:scale>
        <p:origin x="102"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17B4C97-B0AB-415A-87C7-A72C5EB9248F}" type="datetimeFigureOut">
              <a:rPr lang="en-GB" smtClean="0"/>
              <a:t>21/11/2018</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9E5D959-45B9-42C1-9FFB-FE05B6FC45DC}"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3553" name="Rectangle 1"/>
          <p:cNvSpPr txBox="1">
            <a:spLocks noGrp="1" noRot="1" noChangeAspect="1" noChangeArrowheads="1"/>
          </p:cNvSpPr>
          <p:nvPr>
            <p:ph type="sldImg"/>
          </p:nvPr>
        </p:nvSpPr>
        <p:spPr bwMode="auto">
          <a:xfrm>
            <a:off x="382588" y="695325"/>
            <a:ext cx="6091237" cy="3427413"/>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val="381246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26C2661-2150-49C7-AA30-5ECA4750B28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4817" name="Rectangle 1"/>
          <p:cNvSpPr txBox="1">
            <a:spLocks noGrp="1" noRot="1" noChangeAspect="1" noChangeArrowheads="1"/>
          </p:cNvSpPr>
          <p:nvPr>
            <p:ph type="sldImg"/>
          </p:nvPr>
        </p:nvSpPr>
        <p:spPr bwMode="auto">
          <a:xfrm>
            <a:off x="382588" y="695325"/>
            <a:ext cx="6089650" cy="3425825"/>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5512" y="4343231"/>
            <a:ext cx="5485536" cy="4113782"/>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val="1320326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smtClean="0"/>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smtClean="0"/>
              <a:t>Questions?</a:t>
            </a:r>
            <a:endParaRPr lang="en-US" dirty="0"/>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smtClean="0"/>
              <a:t>For more information </a:t>
            </a:r>
            <a:r>
              <a:rPr lang="fr-BE" sz="1600" dirty="0" err="1" smtClean="0"/>
              <a:t>please</a:t>
            </a:r>
            <a:r>
              <a:rPr lang="fr-BE" sz="1600" dirty="0" smtClean="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smtClean="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smtClean="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smtClean="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24923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121909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23246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906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41109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63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77029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71061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8349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341741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70940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2080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41940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9095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1324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14180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a:t>
            </a:r>
            <a:r>
              <a:rPr lang="fr-BE" sz="800" dirty="0" smtClean="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412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5498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314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0059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4819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20615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57903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02291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1145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201408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a:t>
            </a:r>
            <a:r>
              <a:rPr lang="fr-BE" sz="800" dirty="0" smtClean="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296311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135405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398724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075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9767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8209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4235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38768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8015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327347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a:t>
            </a:r>
            <a:r>
              <a:rPr lang="fr-BE" sz="800" dirty="0" smtClean="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3756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2320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254331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49609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79123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6003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9249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77717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7808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0007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a:t>
            </a:r>
            <a:r>
              <a:rPr lang="fr-BE" sz="800" dirty="0" smtClean="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38759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587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3334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5610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017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97302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315519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385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456481" y="4685532"/>
            <a:ext cx="2126880" cy="352117"/>
          </a:xfrm>
          <a:prstGeom prst="rect">
            <a:avLst/>
          </a:prstGeom>
        </p:spPr>
        <p:txBody>
          <a:bodyPr lIns="74057" tIns="37029" rIns="74057" bIns="37029"/>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a:xfrm>
            <a:off x="6556321" y="4685532"/>
            <a:ext cx="2126880" cy="352117"/>
          </a:xfrm>
          <a:prstGeom prst="rect">
            <a:avLst/>
          </a:prstGeom>
        </p:spPr>
        <p:txBody>
          <a:bodyPr lIns="74057" tIns="37029" rIns="74057" bIns="37029"/>
          <a:lstStyle>
            <a:lvl1pPr>
              <a:defRPr/>
            </a:lvl1pPr>
          </a:lstStyle>
          <a:p>
            <a:fld id="{3F404B00-9D36-434E-AA3C-E8BB40A53EAA}" type="slidenum">
              <a:rPr lang="en-GB"/>
              <a:pPr/>
              <a:t>‹#›</a:t>
            </a:fld>
            <a:endParaRPr lang="en-GB"/>
          </a:p>
        </p:txBody>
      </p:sp>
    </p:spTree>
    <p:extLst>
      <p:ext uri="{BB962C8B-B14F-4D97-AF65-F5344CB8AC3E}">
        <p14:creationId xmlns:p14="http://schemas.microsoft.com/office/powerpoint/2010/main" val="2028034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93932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a:t>
            </a:r>
            <a:r>
              <a:rPr lang="fr-BE" sz="800" dirty="0" smtClean="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767818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image" Target="../media/image1.pn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MO_MASTER_black_mono_for_light_backg_RBG.png"/>
          <p:cNvPicPr>
            <a:picLocks noChangeAspect="1"/>
          </p:cNvPicPr>
          <p:nvPr userDrawn="1"/>
        </p:nvPicPr>
        <p:blipFill>
          <a:blip r:embed="rId25" cstate="print">
            <a:extLst/>
          </a:blip>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967098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2"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27463223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hyperlink" Target="https://wis.wmo.int/DBNet-Guid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223"/>
            <a:ext cx="6045433" cy="1314161"/>
          </a:xfrm>
        </p:spPr>
        <p:txBody>
          <a:bodyPr>
            <a:normAutofit/>
          </a:bodyPr>
          <a:lstStyle/>
          <a:p>
            <a:r>
              <a:rPr lang="en-GB" sz="2800" dirty="0" smtClean="0"/>
              <a:t>Update on </a:t>
            </a:r>
            <a:r>
              <a:rPr lang="en-GB" sz="2800" dirty="0" err="1" smtClean="0"/>
              <a:t>DBNet</a:t>
            </a:r>
            <a:endParaRPr lang="en-GB" sz="2800" dirty="0"/>
          </a:p>
        </p:txBody>
      </p:sp>
      <p:sp>
        <p:nvSpPr>
          <p:cNvPr id="3" name="Subtitle 2"/>
          <p:cNvSpPr>
            <a:spLocks noGrp="1"/>
          </p:cNvSpPr>
          <p:nvPr>
            <p:ph type="subTitle" idx="1"/>
          </p:nvPr>
        </p:nvSpPr>
        <p:spPr>
          <a:xfrm>
            <a:off x="99490" y="1998407"/>
            <a:ext cx="4333648" cy="1814299"/>
          </a:xfrm>
        </p:spPr>
        <p:txBody>
          <a:bodyPr>
            <a:normAutofit/>
          </a:bodyPr>
          <a:lstStyle/>
          <a:p>
            <a:r>
              <a:rPr lang="en-GB" dirty="0" smtClean="0"/>
              <a:t>Nigel Atkinson</a:t>
            </a:r>
          </a:p>
          <a:p>
            <a:endParaRPr lang="en-GB" dirty="0"/>
          </a:p>
          <a:p>
            <a:r>
              <a:rPr lang="en-GB" dirty="0" smtClean="0"/>
              <a:t>GODEX-NWP</a:t>
            </a:r>
            <a:r>
              <a:rPr lang="en-GB" smtClean="0"/>
              <a:t>, </a:t>
            </a:r>
            <a:r>
              <a:rPr lang="en-GB" smtClean="0"/>
              <a:t>27-30 November </a:t>
            </a:r>
            <a:r>
              <a:rPr lang="en-GB" dirty="0" smtClean="0"/>
              <a:t>2018</a:t>
            </a:r>
          </a:p>
          <a:p>
            <a:endParaRPr lang="en-GB" dirty="0" smtClean="0"/>
          </a:p>
          <a:p>
            <a:endParaRPr lang="en-GB" dirty="0"/>
          </a:p>
        </p:txBody>
      </p:sp>
    </p:spTree>
    <p:extLst>
      <p:ext uri="{BB962C8B-B14F-4D97-AF65-F5344CB8AC3E}">
        <p14:creationId xmlns:p14="http://schemas.microsoft.com/office/powerpoint/2010/main" val="273820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464293"/>
            <a:ext cx="8228160" cy="497602"/>
          </a:xfrm>
          <a:ln/>
        </p:spPr>
        <p:txBody>
          <a:bodyPr tIns="31780"/>
          <a:lstStyle/>
          <a:p>
            <a:pPr>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 pos="7277154" algn="l"/>
              </a:tabLst>
            </a:pPr>
            <a:r>
              <a:rPr lang="en-GB" sz="2800" dirty="0" smtClean="0"/>
              <a:t>NWP SAF monitoring: new-look </a:t>
            </a:r>
            <a:r>
              <a:rPr lang="en-GB" sz="2800" dirty="0"/>
              <a:t>web pages</a:t>
            </a:r>
          </a:p>
        </p:txBody>
      </p:sp>
      <p:pic>
        <p:nvPicPr>
          <p:cNvPr id="7170" name="Picture 2"/>
          <p:cNvPicPr>
            <a:picLocks noChangeAspect="1" noChangeArrowheads="1"/>
          </p:cNvPicPr>
          <p:nvPr/>
        </p:nvPicPr>
        <p:blipFill>
          <a:blip r:embed="rId3" cstate="print"/>
          <a:srcRect/>
          <a:stretch>
            <a:fillRect/>
          </a:stretch>
        </p:blipFill>
        <p:spPr bwMode="auto">
          <a:xfrm>
            <a:off x="56161" y="1073729"/>
            <a:ext cx="9142560" cy="3854924"/>
          </a:xfrm>
          <a:prstGeom prst="rect">
            <a:avLst/>
          </a:prstGeom>
          <a:noFill/>
          <a:ln w="9525" cap="flat">
            <a:noFill/>
            <a:round/>
            <a:headEnd/>
            <a:tailEnd/>
          </a:ln>
          <a:effectLst/>
        </p:spPr>
      </p:pic>
      <p:sp>
        <p:nvSpPr>
          <p:cNvPr id="7171" name="Text Box 3"/>
          <p:cNvSpPr txBox="1">
            <a:spLocks noChangeArrowheads="1"/>
          </p:cNvSpPr>
          <p:nvPr/>
        </p:nvSpPr>
        <p:spPr bwMode="auto">
          <a:xfrm>
            <a:off x="4371840" y="1467970"/>
            <a:ext cx="3595680" cy="253827"/>
          </a:xfrm>
          <a:prstGeom prst="rect">
            <a:avLst/>
          </a:prstGeom>
          <a:noFill/>
          <a:ln w="9525" cap="flat">
            <a:noFill/>
            <a:round/>
            <a:headEnd/>
            <a:tailEnd/>
          </a:ln>
          <a:effectLst/>
        </p:spPr>
        <p:txBody>
          <a:bodyPr wrap="none" lIns="72891" tIns="50732" rIns="72891" bIns="36446"/>
          <a:lstStyle/>
          <a:p>
            <a:pPr marL="0" marR="0" lvl="0" indent="0" algn="l" defTabSz="685800" rtl="0" eaLnBrk="1" fontAlgn="auto" latinLnBrk="0" hangingPunct="1">
              <a:lnSpc>
                <a:spcPct val="100000"/>
              </a:lnSpc>
              <a:spcBef>
                <a:spcPts val="0"/>
              </a:spcBef>
              <a:spcAft>
                <a:spcPts val="0"/>
              </a:spcAft>
              <a:buClrTx/>
              <a:buSzTx/>
              <a:buFontTx/>
              <a:buNone/>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Lst>
              <a:defRPr/>
            </a:pPr>
            <a:r>
              <a:rPr kumimoji="0" lang="en-GB" sz="1600" b="1" i="0" u="none" strike="noStrike" kern="1200" cap="none" spc="0" normalizeH="0" baseline="0" noProof="0" dirty="0">
                <a:ln>
                  <a:noFill/>
                </a:ln>
                <a:solidFill>
                  <a:srgbClr val="000BEA"/>
                </a:solidFill>
                <a:effectLst/>
                <a:uLnTx/>
                <a:uFillTx/>
                <a:latin typeface="Arial"/>
              </a:rPr>
              <a:t>Table is the main user interface</a:t>
            </a:r>
          </a:p>
        </p:txBody>
      </p:sp>
      <p:sp>
        <p:nvSpPr>
          <p:cNvPr id="7172" name="Text Box 4"/>
          <p:cNvSpPr txBox="1">
            <a:spLocks noChangeArrowheads="1"/>
          </p:cNvSpPr>
          <p:nvPr/>
        </p:nvSpPr>
        <p:spPr bwMode="auto">
          <a:xfrm>
            <a:off x="1693440" y="2349343"/>
            <a:ext cx="2351520" cy="235465"/>
          </a:xfrm>
          <a:prstGeom prst="rect">
            <a:avLst/>
          </a:prstGeom>
          <a:noFill/>
          <a:ln w="9525" cap="flat">
            <a:noFill/>
            <a:round/>
            <a:headEnd/>
            <a:tailEnd/>
          </a:ln>
          <a:effectLst/>
        </p:spPr>
        <p:txBody>
          <a:bodyPr wrap="none" lIns="72891" tIns="49274" rIns="72891" bIns="36446"/>
          <a:lstStyle/>
          <a:p>
            <a:pPr marL="0" marR="0" lvl="0" indent="0" algn="l" defTabSz="685800" rtl="0" eaLnBrk="1" fontAlgn="auto" latinLnBrk="0" hangingPunct="1">
              <a:lnSpc>
                <a:spcPct val="100000"/>
              </a:lnSpc>
              <a:spcBef>
                <a:spcPts val="0"/>
              </a:spcBef>
              <a:spcAft>
                <a:spcPts val="0"/>
              </a:spcAft>
              <a:buClrTx/>
              <a:buSzTx/>
              <a:buFontTx/>
              <a:buNone/>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Lst>
              <a:defRPr/>
            </a:pPr>
            <a:r>
              <a:rPr kumimoji="0" lang="en-GB" sz="1400" b="0" i="0" u="none" strike="noStrike" kern="1200" cap="none" spc="0" normalizeH="0" baseline="0" noProof="0" dirty="0">
                <a:ln>
                  <a:noFill/>
                </a:ln>
                <a:solidFill>
                  <a:srgbClr val="000BEA"/>
                </a:solidFill>
                <a:effectLst/>
                <a:uLnTx/>
                <a:uFillTx/>
                <a:latin typeface="Arial"/>
              </a:rPr>
              <a:t>Click on a pass to plot it</a:t>
            </a:r>
          </a:p>
        </p:txBody>
      </p:sp>
      <p:sp>
        <p:nvSpPr>
          <p:cNvPr id="7173" name="Line 5"/>
          <p:cNvSpPr>
            <a:spLocks noChangeShapeType="1"/>
          </p:cNvSpPr>
          <p:nvPr/>
        </p:nvSpPr>
        <p:spPr bwMode="auto">
          <a:xfrm flipH="1">
            <a:off x="2151361" y="2604249"/>
            <a:ext cx="332640" cy="734477"/>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7174" name="Text Box 6"/>
          <p:cNvSpPr txBox="1">
            <a:spLocks noChangeArrowheads="1"/>
          </p:cNvSpPr>
          <p:nvPr/>
        </p:nvSpPr>
        <p:spPr bwMode="auto">
          <a:xfrm>
            <a:off x="5290560" y="1820087"/>
            <a:ext cx="3404160" cy="494133"/>
          </a:xfrm>
          <a:prstGeom prst="rect">
            <a:avLst/>
          </a:prstGeom>
          <a:solidFill>
            <a:schemeClr val="bg2"/>
          </a:solidFill>
          <a:ln w="9525" cap="flat">
            <a:noFill/>
            <a:round/>
            <a:headEnd/>
            <a:tailEnd/>
          </a:ln>
          <a:effectLst/>
        </p:spPr>
        <p:txBody>
          <a:bodyPr lIns="72891" tIns="49274" rIns="72891" bIns="36446"/>
          <a:lstStyle/>
          <a:p>
            <a:pPr marL="0" marR="0" lvl="0" indent="0" algn="l" defTabSz="685800" rtl="0" eaLnBrk="1" fontAlgn="auto" latinLnBrk="0" hangingPunct="1">
              <a:lnSpc>
                <a:spcPct val="100000"/>
              </a:lnSpc>
              <a:spcBef>
                <a:spcPts val="0"/>
              </a:spcBef>
              <a:spcAft>
                <a:spcPts val="0"/>
              </a:spcAft>
              <a:buClrTx/>
              <a:buSzTx/>
              <a:buFontTx/>
              <a:buNone/>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Lst>
              <a:defRPr/>
            </a:pPr>
            <a:r>
              <a:rPr kumimoji="0" lang="en-GB" sz="1400" b="0" i="0" u="none" strike="noStrike" kern="1200" cap="none" spc="0" normalizeH="0" baseline="0" noProof="0" dirty="0">
                <a:ln>
                  <a:noFill/>
                </a:ln>
                <a:solidFill>
                  <a:srgbClr val="000BEA"/>
                </a:solidFill>
                <a:effectLst/>
                <a:uLnTx/>
                <a:uFillTx/>
                <a:latin typeface="Arial"/>
              </a:rPr>
              <a:t>Select specific stations, satellites or passes that generated warnings</a:t>
            </a:r>
          </a:p>
        </p:txBody>
      </p:sp>
      <p:sp>
        <p:nvSpPr>
          <p:cNvPr id="7175" name="Line 7"/>
          <p:cNvSpPr>
            <a:spLocks noChangeShapeType="1"/>
          </p:cNvSpPr>
          <p:nvPr/>
        </p:nvSpPr>
        <p:spPr bwMode="auto">
          <a:xfrm>
            <a:off x="6235618" y="2301916"/>
            <a:ext cx="492062" cy="350937"/>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7176" name="Line 8"/>
          <p:cNvSpPr>
            <a:spLocks noChangeShapeType="1"/>
          </p:cNvSpPr>
          <p:nvPr/>
        </p:nvSpPr>
        <p:spPr bwMode="auto">
          <a:xfrm flipH="1">
            <a:off x="3654721" y="2284219"/>
            <a:ext cx="1719591" cy="417241"/>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0" name="Rectangle 9"/>
          <p:cNvSpPr/>
          <p:nvPr/>
        </p:nvSpPr>
        <p:spPr>
          <a:xfrm>
            <a:off x="0" y="4686847"/>
            <a:ext cx="9144000" cy="24113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pic>
        <p:nvPicPr>
          <p:cNvPr id="11" name="Picture 32" descr="NWPSAF_Name_Colour.png"/>
          <p:cNvPicPr>
            <a:picLocks noChangeAspect="1"/>
          </p:cNvPicPr>
          <p:nvPr/>
        </p:nvPicPr>
        <p:blipFill>
          <a:blip r:embed="rId4" cstate="print"/>
          <a:srcRect/>
          <a:stretch>
            <a:fillRect/>
          </a:stretch>
        </p:blipFill>
        <p:spPr bwMode="auto">
          <a:xfrm>
            <a:off x="7016267" y="0"/>
            <a:ext cx="2127733" cy="657155"/>
          </a:xfrm>
          <a:prstGeom prst="rect">
            <a:avLst/>
          </a:prstGeom>
          <a:solidFill>
            <a:schemeClr val="bg2"/>
          </a:solidFill>
          <a:ln w="9525">
            <a:noFill/>
            <a:miter lim="800000"/>
            <a:headEnd/>
            <a:tailEnd/>
          </a:ln>
        </p:spPr>
      </p:pic>
      <p:sp>
        <p:nvSpPr>
          <p:cNvPr id="12" name="Rectangle 11"/>
          <p:cNvSpPr/>
          <p:nvPr/>
        </p:nvSpPr>
        <p:spPr>
          <a:xfrm>
            <a:off x="1475873" y="1020402"/>
            <a:ext cx="7668127" cy="19480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3" name="Text Box 6"/>
          <p:cNvSpPr txBox="1">
            <a:spLocks noChangeArrowheads="1"/>
          </p:cNvSpPr>
          <p:nvPr/>
        </p:nvSpPr>
        <p:spPr bwMode="auto">
          <a:xfrm>
            <a:off x="2975344" y="4793420"/>
            <a:ext cx="1396496" cy="494133"/>
          </a:xfrm>
          <a:prstGeom prst="rect">
            <a:avLst/>
          </a:prstGeom>
          <a:solidFill>
            <a:schemeClr val="bg2"/>
          </a:solidFill>
          <a:ln w="9525" cap="flat">
            <a:noFill/>
            <a:round/>
            <a:headEnd/>
            <a:tailEnd/>
          </a:ln>
          <a:effectLst/>
        </p:spPr>
        <p:txBody>
          <a:bodyPr lIns="72891" tIns="49274" rIns="72891" bIns="36446"/>
          <a:lstStyle/>
          <a:p>
            <a:pPr marL="0" marR="0" lvl="0" indent="0" algn="l" defTabSz="685800" rtl="0" eaLnBrk="1" fontAlgn="auto" latinLnBrk="0" hangingPunct="1">
              <a:lnSpc>
                <a:spcPct val="100000"/>
              </a:lnSpc>
              <a:spcBef>
                <a:spcPts val="0"/>
              </a:spcBef>
              <a:spcAft>
                <a:spcPts val="0"/>
              </a:spcAft>
              <a:buClrTx/>
              <a:buSzTx/>
              <a:buFontTx/>
              <a:buNone/>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Lst>
              <a:defRPr/>
            </a:pPr>
            <a:r>
              <a:rPr kumimoji="0" lang="en-GB" sz="1400" b="0" i="0" u="none" strike="noStrike" kern="1200" cap="none" spc="0" normalizeH="0" baseline="0" noProof="0" dirty="0" smtClean="0">
                <a:ln>
                  <a:noFill/>
                </a:ln>
                <a:solidFill>
                  <a:srgbClr val="000BEA"/>
                </a:solidFill>
                <a:effectLst/>
                <a:uLnTx/>
                <a:uFillTx/>
                <a:latin typeface="Arial"/>
              </a:rPr>
              <a:t>New columns</a:t>
            </a:r>
            <a:endParaRPr kumimoji="0" lang="en-GB" sz="1400" b="0" i="0" u="none" strike="noStrike" kern="1200" cap="none" spc="0" normalizeH="0" baseline="0" noProof="0" dirty="0">
              <a:ln>
                <a:noFill/>
              </a:ln>
              <a:solidFill>
                <a:srgbClr val="000BEA"/>
              </a:solidFill>
              <a:effectLst/>
              <a:uLnTx/>
              <a:uFillTx/>
              <a:latin typeface="Arial"/>
            </a:endParaRPr>
          </a:p>
        </p:txBody>
      </p:sp>
      <p:sp>
        <p:nvSpPr>
          <p:cNvPr id="14" name="Line 8"/>
          <p:cNvSpPr>
            <a:spLocks noChangeShapeType="1"/>
          </p:cNvSpPr>
          <p:nvPr/>
        </p:nvSpPr>
        <p:spPr bwMode="auto">
          <a:xfrm flipH="1" flipV="1">
            <a:off x="2561466" y="4692755"/>
            <a:ext cx="486533" cy="165454"/>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5" name="Line 8"/>
          <p:cNvSpPr>
            <a:spLocks noChangeShapeType="1"/>
          </p:cNvSpPr>
          <p:nvPr/>
        </p:nvSpPr>
        <p:spPr bwMode="auto">
          <a:xfrm flipH="1" flipV="1">
            <a:off x="3293730" y="4680133"/>
            <a:ext cx="66504" cy="178076"/>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6" name="Line 8"/>
          <p:cNvSpPr>
            <a:spLocks noChangeShapeType="1"/>
          </p:cNvSpPr>
          <p:nvPr/>
        </p:nvSpPr>
        <p:spPr bwMode="auto">
          <a:xfrm flipV="1">
            <a:off x="4044959" y="4570195"/>
            <a:ext cx="1329352" cy="283740"/>
          </a:xfrm>
          <a:prstGeom prst="line">
            <a:avLst/>
          </a:prstGeom>
          <a:noFill/>
          <a:ln w="9360" cap="flat">
            <a:solidFill>
              <a:srgbClr val="000BEA"/>
            </a:solidFill>
            <a:round/>
            <a:headEnd/>
            <a:tailEnd type="triangle" w="med" len="med"/>
          </a:ln>
          <a:effectLst/>
        </p:spPr>
        <p:txBody>
          <a:bodyPr lIns="74057" tIns="37029" rIns="74057" bIns="37029"/>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7" name="Oval 16"/>
          <p:cNvSpPr/>
          <p:nvPr/>
        </p:nvSpPr>
        <p:spPr>
          <a:xfrm>
            <a:off x="602166" y="1367173"/>
            <a:ext cx="3323063" cy="354624"/>
          </a:xfrm>
          <a:prstGeom prst="ellipse">
            <a:avLst/>
          </a:prstGeom>
          <a:noFill/>
          <a:ln w="158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A2A2A"/>
              </a:solidFill>
              <a:effectLst/>
              <a:uLnTx/>
              <a:uFillTx/>
              <a:latin typeface="Arial"/>
            </a:endParaRPr>
          </a:p>
        </p:txBody>
      </p:sp>
      <p:sp>
        <p:nvSpPr>
          <p:cNvPr id="18" name="Text Box 6"/>
          <p:cNvSpPr txBox="1">
            <a:spLocks noChangeArrowheads="1"/>
          </p:cNvSpPr>
          <p:nvPr/>
        </p:nvSpPr>
        <p:spPr bwMode="auto">
          <a:xfrm>
            <a:off x="36455" y="4710368"/>
            <a:ext cx="2470290" cy="330119"/>
          </a:xfrm>
          <a:prstGeom prst="rect">
            <a:avLst/>
          </a:prstGeom>
          <a:solidFill>
            <a:schemeClr val="bg2"/>
          </a:solidFill>
          <a:ln w="9525" cap="flat">
            <a:noFill/>
            <a:round/>
            <a:headEnd/>
            <a:tailEnd/>
          </a:ln>
          <a:effectLst/>
        </p:spPr>
        <p:txBody>
          <a:bodyPr lIns="72891" tIns="49274" rIns="72891" bIns="36446"/>
          <a:lstStyle/>
          <a:p>
            <a:pPr marL="0" marR="0" lvl="0" indent="0" algn="l" defTabSz="685800" rtl="0" eaLnBrk="1" fontAlgn="auto" latinLnBrk="0" hangingPunct="1">
              <a:lnSpc>
                <a:spcPct val="100000"/>
              </a:lnSpc>
              <a:spcBef>
                <a:spcPts val="0"/>
              </a:spcBef>
              <a:spcAft>
                <a:spcPts val="0"/>
              </a:spcAft>
              <a:buClrTx/>
              <a:buSzTx/>
              <a:buFontTx/>
              <a:buNone/>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Lst>
              <a:defRPr/>
            </a:pPr>
            <a:r>
              <a:rPr kumimoji="0" lang="en-GB" sz="1200" b="0" i="0" u="none" strike="noStrike" kern="1200" cap="none" spc="0" normalizeH="0" baseline="0" noProof="0" dirty="0" smtClean="0">
                <a:ln>
                  <a:noFill/>
                </a:ln>
                <a:solidFill>
                  <a:srgbClr val="000BEA"/>
                </a:solidFill>
                <a:effectLst/>
                <a:uLnTx/>
                <a:uFillTx/>
                <a:latin typeface="Arial"/>
              </a:rPr>
              <a:t>Can sort by column headings</a:t>
            </a:r>
            <a:endParaRPr kumimoji="0" lang="en-GB" sz="1200" b="0" i="0" u="none" strike="noStrike" kern="1200" cap="none" spc="0" normalizeH="0" baseline="0" noProof="0" dirty="0">
              <a:ln>
                <a:noFill/>
              </a:ln>
              <a:solidFill>
                <a:srgbClr val="000BEA"/>
              </a:solidFill>
              <a:effectLst/>
              <a:uLnTx/>
              <a:uFillTx/>
              <a:latin typeface="Arial"/>
            </a:endParaRPr>
          </a:p>
        </p:txBody>
      </p:sp>
    </p:spTree>
    <p:extLst>
      <p:ext uri="{BB962C8B-B14F-4D97-AF65-F5344CB8AC3E}">
        <p14:creationId xmlns:p14="http://schemas.microsoft.com/office/powerpoint/2010/main" val="1427199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354" y="1761530"/>
            <a:ext cx="8031956" cy="2966987"/>
          </a:xfrm>
        </p:spPr>
        <p:txBody>
          <a:bodyPr/>
          <a:lstStyle/>
          <a:p>
            <a:r>
              <a:rPr lang="en-GB" sz="2000" dirty="0" smtClean="0"/>
              <a:t>Trade-off between many factors, including:</a:t>
            </a:r>
          </a:p>
          <a:p>
            <a:pPr lvl="1"/>
            <a:r>
              <a:rPr lang="en-GB" sz="1800" dirty="0" smtClean="0"/>
              <a:t>Availability of local processors</a:t>
            </a:r>
          </a:p>
          <a:p>
            <a:pPr lvl="1"/>
            <a:r>
              <a:rPr lang="en-GB" sz="1800" dirty="0" smtClean="0"/>
              <a:t>Instrument health</a:t>
            </a:r>
          </a:p>
          <a:p>
            <a:pPr lvl="1"/>
            <a:r>
              <a:rPr lang="en-GB" sz="1800" dirty="0" smtClean="0"/>
              <a:t>Coverage and quality of direct broadcast</a:t>
            </a:r>
          </a:p>
          <a:p>
            <a:pPr lvl="1"/>
            <a:r>
              <a:rPr lang="en-GB" sz="1800" dirty="0" smtClean="0"/>
              <a:t>Impact on NWP (depends on many factors – including orbits, see next slide)</a:t>
            </a:r>
          </a:p>
          <a:p>
            <a:pPr lvl="1"/>
            <a:r>
              <a:rPr lang="en-GB" sz="1800" dirty="0" smtClean="0"/>
              <a:t>Timeliness of the global data</a:t>
            </a:r>
          </a:p>
          <a:p>
            <a:pPr lvl="1"/>
            <a:r>
              <a:rPr lang="en-GB" sz="1800" dirty="0" smtClean="0"/>
              <a:t>Local station needs (e.g. for imagery)</a:t>
            </a:r>
            <a:endParaRPr lang="en-GB" sz="1800" dirty="0"/>
          </a:p>
        </p:txBody>
      </p:sp>
      <p:sp>
        <p:nvSpPr>
          <p:cNvPr id="3" name="Title 2"/>
          <p:cNvSpPr>
            <a:spLocks noGrp="1"/>
          </p:cNvSpPr>
          <p:nvPr>
            <p:ph type="title"/>
          </p:nvPr>
        </p:nvSpPr>
        <p:spPr>
          <a:xfrm>
            <a:off x="1999840" y="108907"/>
            <a:ext cx="6320376" cy="623248"/>
          </a:xfrm>
        </p:spPr>
        <p:txBody>
          <a:bodyPr/>
          <a:lstStyle/>
          <a:p>
            <a:r>
              <a:rPr lang="en-GB" dirty="0" smtClean="0"/>
              <a:t>Satellite priorities for </a:t>
            </a:r>
            <a:r>
              <a:rPr lang="en-GB" dirty="0" err="1" smtClean="0"/>
              <a:t>DBNet</a:t>
            </a:r>
            <a:endParaRPr lang="en-GB" dirty="0"/>
          </a:p>
        </p:txBody>
      </p:sp>
      <p:sp>
        <p:nvSpPr>
          <p:cNvPr id="4" name="TextBox 3"/>
          <p:cNvSpPr txBox="1"/>
          <p:nvPr/>
        </p:nvSpPr>
        <p:spPr>
          <a:xfrm>
            <a:off x="253354" y="836153"/>
            <a:ext cx="8635273" cy="82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2603FB"/>
                </a:solidFill>
                <a:effectLst/>
                <a:uFillTx/>
                <a:latin typeface="+mn-lt"/>
                <a:ea typeface="+mn-ea"/>
                <a:cs typeface="+mn-cs"/>
                <a:sym typeface="Helvetica Light"/>
              </a:rPr>
              <a:t>How does a DB</a:t>
            </a:r>
            <a:r>
              <a:rPr kumimoji="0" lang="en-GB" sz="2400" b="0" i="0" u="none" strike="noStrike" cap="none" spc="0" normalizeH="0" dirty="0" smtClean="0">
                <a:ln>
                  <a:noFill/>
                </a:ln>
                <a:solidFill>
                  <a:srgbClr val="2603FB"/>
                </a:solidFill>
                <a:effectLst/>
                <a:uFillTx/>
                <a:latin typeface="+mn-lt"/>
                <a:ea typeface="+mn-ea"/>
                <a:cs typeface="+mn-cs"/>
                <a:sym typeface="Helvetica Light"/>
              </a:rPr>
              <a:t> station handle satellite conflicts? </a:t>
            </a:r>
            <a:r>
              <a:rPr kumimoji="0" lang="en-GB" b="0" i="0" u="none" strike="noStrike" cap="none" spc="0" normalizeH="0" dirty="0" smtClean="0">
                <a:ln>
                  <a:noFill/>
                </a:ln>
                <a:solidFill>
                  <a:srgbClr val="2603FB"/>
                </a:solidFill>
                <a:effectLst/>
                <a:uFillTx/>
                <a:latin typeface="+mn-lt"/>
                <a:ea typeface="+mn-ea"/>
                <a:cs typeface="+mn-cs"/>
                <a:sym typeface="Helvetica Light"/>
              </a:rPr>
              <a:t>(i.e. where 2 or more satellites compete for the same antenna) </a:t>
            </a:r>
            <a:endParaRPr kumimoji="0" lang="en-GB" b="0" i="0" u="none" strike="noStrike" cap="none" spc="0" normalizeH="0" baseline="0" dirty="0" smtClean="0">
              <a:ln>
                <a:noFill/>
              </a:ln>
              <a:solidFill>
                <a:srgbClr val="2603FB"/>
              </a:solidFill>
              <a:effectLst/>
              <a:uFillTx/>
              <a:latin typeface="+mn-lt"/>
              <a:ea typeface="+mn-ea"/>
              <a:cs typeface="+mn-cs"/>
              <a:sym typeface="Helvetica Light"/>
            </a:endParaRPr>
          </a:p>
        </p:txBody>
      </p:sp>
    </p:spTree>
    <p:extLst>
      <p:ext uri="{BB962C8B-B14F-4D97-AF65-F5344CB8AC3E}">
        <p14:creationId xmlns:p14="http://schemas.microsoft.com/office/powerpoint/2010/main" val="5971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NWPSAF_Name_Colour.png"/>
          <p:cNvPicPr>
            <a:picLocks noChangeAspect="1"/>
          </p:cNvPicPr>
          <p:nvPr/>
        </p:nvPicPr>
        <p:blipFill>
          <a:blip r:embed="rId3" cstate="print"/>
          <a:srcRect/>
          <a:stretch>
            <a:fillRect/>
          </a:stretch>
        </p:blipFill>
        <p:spPr bwMode="auto">
          <a:xfrm>
            <a:off x="7016267" y="0"/>
            <a:ext cx="2127733" cy="657155"/>
          </a:xfrm>
          <a:prstGeom prst="rect">
            <a:avLst/>
          </a:prstGeom>
          <a:solidFill>
            <a:schemeClr val="bg2"/>
          </a:solidFill>
          <a:ln w="9525">
            <a:noFill/>
            <a:miter lim="800000"/>
            <a:headEnd/>
            <a:tailEnd/>
          </a:ln>
        </p:spPr>
      </p:pic>
      <p:grpSp>
        <p:nvGrpSpPr>
          <p:cNvPr id="18437" name="Group 18436"/>
          <p:cNvGrpSpPr/>
          <p:nvPr/>
        </p:nvGrpSpPr>
        <p:grpSpPr>
          <a:xfrm>
            <a:off x="-27130" y="199815"/>
            <a:ext cx="6564860" cy="6280109"/>
            <a:chOff x="0" y="1132481"/>
            <a:chExt cx="6564860" cy="628010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2481"/>
              <a:ext cx="4852812" cy="6280109"/>
            </a:xfrm>
            <a:prstGeom prst="rect">
              <a:avLst/>
            </a:prstGeom>
          </p:spPr>
        </p:pic>
        <p:sp>
          <p:nvSpPr>
            <p:cNvPr id="5" name="TextBox 4"/>
            <p:cNvSpPr txBox="1"/>
            <p:nvPr/>
          </p:nvSpPr>
          <p:spPr>
            <a:xfrm>
              <a:off x="4732986" y="2189853"/>
              <a:ext cx="990655"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rgbClr val="2A2A2A"/>
                  </a:solidFill>
                  <a:effectLst/>
                  <a:uLnTx/>
                  <a:uFillTx/>
                  <a:latin typeface="Arial"/>
                  <a:ea typeface="+mn-ea"/>
                  <a:cs typeface="+mn-cs"/>
                  <a:sym typeface="Helvetica Light"/>
                </a:rPr>
                <a:t>Metop</a:t>
              </a: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-A/B</a:t>
              </a:r>
            </a:p>
          </p:txBody>
        </p:sp>
        <p:cxnSp>
          <p:nvCxnSpPr>
            <p:cNvPr id="7" name="Straight Arrow Connector 6"/>
            <p:cNvCxnSpPr/>
            <p:nvPr/>
          </p:nvCxnSpPr>
          <p:spPr>
            <a:xfrm flipH="1">
              <a:off x="4005330" y="2369713"/>
              <a:ext cx="631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732985" y="2427658"/>
              <a:ext cx="912108"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NOAA-18</a:t>
              </a:r>
            </a:p>
          </p:txBody>
        </p:sp>
        <p:cxnSp>
          <p:nvCxnSpPr>
            <p:cNvPr id="11" name="Straight Arrow Connector 10"/>
            <p:cNvCxnSpPr/>
            <p:nvPr/>
          </p:nvCxnSpPr>
          <p:spPr>
            <a:xfrm flipH="1">
              <a:off x="4005330" y="2611807"/>
              <a:ext cx="631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005330" y="2895600"/>
              <a:ext cx="631064" cy="0"/>
            </a:xfrm>
            <a:prstGeom prst="straightConnector1">
              <a:avLst/>
            </a:prstGeom>
            <a:ln>
              <a:solidFill>
                <a:schemeClr val="accent6">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732984" y="2715743"/>
              <a:ext cx="912108"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lumMod val="50000"/>
                      <a:lumOff val="50000"/>
                    </a:srgbClr>
                  </a:solidFill>
                  <a:effectLst/>
                  <a:uLnTx/>
                  <a:uFillTx/>
                  <a:latin typeface="Arial"/>
                  <a:ea typeface="+mn-ea"/>
                  <a:cs typeface="+mn-cs"/>
                  <a:sym typeface="Helvetica Light"/>
                </a:rPr>
                <a:t>NOAA-15</a:t>
              </a:r>
            </a:p>
          </p:txBody>
        </p:sp>
        <p:sp>
          <p:nvSpPr>
            <p:cNvPr id="14" name="TextBox 13"/>
            <p:cNvSpPr txBox="1"/>
            <p:nvPr/>
          </p:nvSpPr>
          <p:spPr>
            <a:xfrm>
              <a:off x="4705378" y="3852239"/>
              <a:ext cx="1859482"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NOAA-20 and S-NPP</a:t>
              </a:r>
            </a:p>
          </p:txBody>
        </p:sp>
        <p:sp>
          <p:nvSpPr>
            <p:cNvPr id="16" name="TextBox 15"/>
            <p:cNvSpPr txBox="1"/>
            <p:nvPr/>
          </p:nvSpPr>
          <p:spPr>
            <a:xfrm>
              <a:off x="4732984" y="3058293"/>
              <a:ext cx="912108"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NOAA-19</a:t>
              </a:r>
            </a:p>
          </p:txBody>
        </p:sp>
        <p:cxnSp>
          <p:nvCxnSpPr>
            <p:cNvPr id="17" name="Straight Arrow Connector 16"/>
            <p:cNvCxnSpPr/>
            <p:nvPr/>
          </p:nvCxnSpPr>
          <p:spPr>
            <a:xfrm flipH="1">
              <a:off x="4005330" y="3238149"/>
              <a:ext cx="631064" cy="103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732984" y="3367379"/>
              <a:ext cx="635942"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lumMod val="50000"/>
                      <a:lumOff val="50000"/>
                    </a:srgbClr>
                  </a:solidFill>
                  <a:effectLst/>
                  <a:uLnTx/>
                  <a:uFillTx/>
                  <a:latin typeface="Arial"/>
                  <a:ea typeface="+mn-ea"/>
                  <a:cs typeface="+mn-cs"/>
                  <a:sym typeface="Helvetica Light"/>
                </a:rPr>
                <a:t>FY-3B</a:t>
              </a:r>
            </a:p>
          </p:txBody>
        </p:sp>
        <p:cxnSp>
          <p:nvCxnSpPr>
            <p:cNvPr id="20" name="Straight Arrow Connector 19"/>
            <p:cNvCxnSpPr/>
            <p:nvPr/>
          </p:nvCxnSpPr>
          <p:spPr>
            <a:xfrm flipH="1" flipV="1">
              <a:off x="4005330" y="3535252"/>
              <a:ext cx="631064" cy="770"/>
            </a:xfrm>
            <a:prstGeom prst="straightConnector1">
              <a:avLst/>
            </a:prstGeom>
            <a:ln>
              <a:solidFill>
                <a:schemeClr val="accent6">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741088" y="1973396"/>
              <a:ext cx="645560"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solidFill>
                  <a:effectLst/>
                  <a:uLnTx/>
                  <a:uFillTx/>
                  <a:latin typeface="Arial"/>
                  <a:ea typeface="+mn-ea"/>
                  <a:cs typeface="+mn-cs"/>
                  <a:sym typeface="Helvetica Light"/>
                </a:rPr>
                <a:t>FY-3C</a:t>
              </a:r>
            </a:p>
          </p:txBody>
        </p:sp>
        <p:cxnSp>
          <p:nvCxnSpPr>
            <p:cNvPr id="23" name="Straight Arrow Connector 22"/>
            <p:cNvCxnSpPr/>
            <p:nvPr/>
          </p:nvCxnSpPr>
          <p:spPr>
            <a:xfrm flipH="1">
              <a:off x="4005330" y="2175749"/>
              <a:ext cx="631064" cy="123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41088" y="1768708"/>
              <a:ext cx="550791"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lumMod val="50000"/>
                      <a:lumOff val="50000"/>
                    </a:srgbClr>
                  </a:solidFill>
                  <a:effectLst/>
                  <a:uLnTx/>
                  <a:uFillTx/>
                  <a:latin typeface="Arial"/>
                  <a:ea typeface="+mn-ea"/>
                  <a:cs typeface="+mn-cs"/>
                  <a:sym typeface="Helvetica Light"/>
                </a:rPr>
                <a:t>Terra</a:t>
              </a:r>
            </a:p>
          </p:txBody>
        </p:sp>
        <p:cxnSp>
          <p:nvCxnSpPr>
            <p:cNvPr id="27" name="Straight Arrow Connector 26"/>
            <p:cNvCxnSpPr/>
            <p:nvPr/>
          </p:nvCxnSpPr>
          <p:spPr>
            <a:xfrm flipH="1">
              <a:off x="4010919" y="1971832"/>
              <a:ext cx="625475" cy="173662"/>
            </a:xfrm>
            <a:prstGeom prst="straightConnector1">
              <a:avLst/>
            </a:prstGeom>
            <a:ln>
              <a:solidFill>
                <a:schemeClr val="accent6">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725572" y="3594990"/>
              <a:ext cx="562654"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A2A2A">
                      <a:lumMod val="50000"/>
                      <a:lumOff val="50000"/>
                    </a:srgbClr>
                  </a:solidFill>
                  <a:effectLst/>
                  <a:uLnTx/>
                  <a:uFillTx/>
                  <a:latin typeface="Arial"/>
                  <a:ea typeface="+mn-ea"/>
                  <a:cs typeface="+mn-cs"/>
                  <a:sym typeface="Helvetica Light"/>
                </a:rPr>
                <a:t>Aqua</a:t>
              </a:r>
            </a:p>
          </p:txBody>
        </p:sp>
        <p:cxnSp>
          <p:nvCxnSpPr>
            <p:cNvPr id="30" name="Straight Arrow Connector 29"/>
            <p:cNvCxnSpPr/>
            <p:nvPr/>
          </p:nvCxnSpPr>
          <p:spPr>
            <a:xfrm flipH="1">
              <a:off x="4005330" y="3763633"/>
              <a:ext cx="631064" cy="97821"/>
            </a:xfrm>
            <a:prstGeom prst="straightConnector1">
              <a:avLst/>
            </a:prstGeom>
            <a:ln>
              <a:solidFill>
                <a:schemeClr val="accent6">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3999552" y="3921061"/>
              <a:ext cx="636842" cy="10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8436" name="TextBox 18435"/>
          <p:cNvSpPr txBox="1"/>
          <p:nvPr/>
        </p:nvSpPr>
        <p:spPr>
          <a:xfrm>
            <a:off x="404188" y="3568459"/>
            <a:ext cx="8464412"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sym typeface="Helvetica Light"/>
              </a:rPr>
              <a:t>Since last GODEX-NWP…</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A2A2A"/>
                </a:solidFill>
                <a:effectLst/>
                <a:uLnTx/>
                <a:uFillTx/>
                <a:latin typeface="Arial"/>
                <a:sym typeface="Helvetica Light"/>
              </a:rPr>
              <a:t>NOAA-15 dropped – downlink quality very poor</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A2A2A"/>
                </a:solidFill>
                <a:effectLst/>
                <a:uLnTx/>
                <a:uFillTx/>
                <a:latin typeface="Arial"/>
                <a:sym typeface="Helvetica Light"/>
              </a:rPr>
              <a:t>NOAA-19 moving towards well-separated late afternoon position</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A2A2A"/>
                </a:solidFill>
                <a:effectLst/>
                <a:uLnTx/>
                <a:uFillTx/>
                <a:latin typeface="Arial"/>
                <a:sym typeface="Helvetica Light"/>
              </a:rPr>
              <a:t>NOAA-18 is now only ~1 hour before the </a:t>
            </a:r>
            <a:r>
              <a:rPr kumimoji="0" lang="en-GB" sz="1600" b="0" i="0" u="none" strike="noStrike" kern="1200" cap="none" spc="0" normalizeH="0" baseline="0" noProof="0" dirty="0" err="1" smtClean="0">
                <a:ln>
                  <a:noFill/>
                </a:ln>
                <a:solidFill>
                  <a:srgbClr val="2A2A2A"/>
                </a:solidFill>
                <a:effectLst/>
                <a:uLnTx/>
                <a:uFillTx/>
                <a:latin typeface="Arial"/>
                <a:sym typeface="Helvetica Light"/>
              </a:rPr>
              <a:t>Metops</a:t>
            </a:r>
            <a:endParaRPr kumimoji="0" lang="en-GB" sz="1600" b="0" i="0" u="none" strike="noStrike" kern="1200" cap="none" spc="0" normalizeH="0" baseline="0" noProof="0" dirty="0" smtClean="0">
              <a:ln>
                <a:noFill/>
              </a:ln>
              <a:solidFill>
                <a:srgbClr val="2A2A2A"/>
              </a:solidFill>
              <a:effectLst/>
              <a:uLnTx/>
              <a:uFillTx/>
              <a:latin typeface="Arial"/>
              <a:sym typeface="Helvetica Light"/>
            </a:endParaRP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A2A2A"/>
                </a:solidFill>
                <a:effectLst/>
                <a:uLnTx/>
                <a:uFillTx/>
                <a:latin typeface="Arial"/>
                <a:sym typeface="Helvetica Light"/>
              </a:rPr>
              <a:t>Launch of NOAA-20 – same orbit as S-NPP (different phasing)</a:t>
            </a:r>
          </a:p>
          <a:p>
            <a:pPr marL="342900" marR="0" lvl="0" indent="-3429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smtClean="0">
                <a:ln>
                  <a:noFill/>
                </a:ln>
                <a:solidFill>
                  <a:srgbClr val="2A2A2A"/>
                </a:solidFill>
                <a:effectLst/>
                <a:uLnTx/>
                <a:uFillTx/>
                <a:latin typeface="Arial"/>
                <a:sym typeface="Helvetica Light"/>
              </a:rPr>
              <a:t>Metop</a:t>
            </a:r>
            <a:r>
              <a:rPr kumimoji="0" lang="en-GB" sz="1600" b="0" i="0" u="none" strike="noStrike" kern="1200" cap="none" spc="0" normalizeH="0" baseline="0" noProof="0" dirty="0" smtClean="0">
                <a:ln>
                  <a:noFill/>
                </a:ln>
                <a:solidFill>
                  <a:srgbClr val="2A2A2A"/>
                </a:solidFill>
                <a:effectLst/>
                <a:uLnTx/>
                <a:uFillTx/>
                <a:latin typeface="Arial"/>
                <a:sym typeface="Helvetica Light"/>
              </a:rPr>
              <a:t>-A starting to drift, as orbital manoeuvres have ended</a:t>
            </a:r>
          </a:p>
        </p:txBody>
      </p:sp>
      <p:sp>
        <p:nvSpPr>
          <p:cNvPr id="18433" name="Rectangle 1"/>
          <p:cNvSpPr>
            <a:spLocks noGrp="1" noChangeArrowheads="1"/>
          </p:cNvSpPr>
          <p:nvPr>
            <p:ph type="title"/>
          </p:nvPr>
        </p:nvSpPr>
        <p:spPr>
          <a:xfrm>
            <a:off x="404188" y="244419"/>
            <a:ext cx="8226720" cy="500137"/>
          </a:xfrm>
          <a:ln/>
        </p:spPr>
        <p:txBody>
          <a:bodyPr/>
          <a:lstStyle/>
          <a:p>
            <a:pPr>
              <a:tabLst>
                <a:tab pos="0" algn="l"/>
                <a:tab pos="362572" algn="l"/>
                <a:tab pos="726430" algn="l"/>
                <a:tab pos="1090287" algn="l"/>
                <a:tab pos="1454145" algn="l"/>
                <a:tab pos="1818003" algn="l"/>
                <a:tab pos="2181861" algn="l"/>
                <a:tab pos="2545718" algn="l"/>
                <a:tab pos="2909576" algn="l"/>
                <a:tab pos="3273434" algn="l"/>
                <a:tab pos="3637292" algn="l"/>
                <a:tab pos="4001149" algn="l"/>
                <a:tab pos="4365007" algn="l"/>
                <a:tab pos="4728864" algn="l"/>
                <a:tab pos="5092722" algn="l"/>
                <a:tab pos="5456580" algn="l"/>
                <a:tab pos="5820438" algn="l"/>
                <a:tab pos="6184295" algn="l"/>
                <a:tab pos="6548153" algn="l"/>
                <a:tab pos="6912011" algn="l"/>
                <a:tab pos="7275869" algn="l"/>
                <a:tab pos="7277154" algn="l"/>
              </a:tabLst>
            </a:pPr>
            <a:r>
              <a:rPr lang="en-GB" sz="2800" dirty="0" smtClean="0"/>
              <a:t>Equator crossing times</a:t>
            </a:r>
            <a:endParaRPr lang="en-GB" sz="2800" dirty="0"/>
          </a:p>
        </p:txBody>
      </p:sp>
      <p:sp>
        <p:nvSpPr>
          <p:cNvPr id="18438" name="TextBox 18437"/>
          <p:cNvSpPr txBox="1"/>
          <p:nvPr/>
        </p:nvSpPr>
        <p:spPr>
          <a:xfrm>
            <a:off x="6624517" y="1546646"/>
            <a:ext cx="2519483"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Well-separated orbits are preferable, but NWP studies have shown benefits even when 2 instruments are in a similar orbit.</a:t>
            </a:r>
          </a:p>
        </p:txBody>
      </p:sp>
    </p:spTree>
    <p:extLst>
      <p:ext uri="{BB962C8B-B14F-4D97-AF65-F5344CB8AC3E}">
        <p14:creationId xmlns:p14="http://schemas.microsoft.com/office/powerpoint/2010/main" val="2617977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256" y="28745"/>
            <a:ext cx="5348229" cy="931024"/>
          </a:xfrm>
        </p:spPr>
        <p:txBody>
          <a:bodyPr/>
          <a:lstStyle/>
          <a:p>
            <a:r>
              <a:rPr lang="en-GB" sz="2800" dirty="0" smtClean="0"/>
              <a:t>Timeliness of the global data (from </a:t>
            </a:r>
            <a:endParaRPr lang="en-GB" sz="2800" dirty="0"/>
          </a:p>
        </p:txBody>
      </p:sp>
      <p:sp>
        <p:nvSpPr>
          <p:cNvPr id="4" name="Footer Placeholder 3"/>
          <p:cNvSpPr>
            <a:spLocks noGrp="1"/>
          </p:cNvSpPr>
          <p:nvPr>
            <p:ph type="ftr" idx="11"/>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2A2A2A"/>
              </a:solidFill>
              <a:effectLst/>
              <a:uLnTx/>
              <a:uFillTx/>
              <a:latin typeface="Arial"/>
            </a:endParaRPr>
          </a:p>
        </p:txBody>
      </p:sp>
      <p:sp>
        <p:nvSpPr>
          <p:cNvPr id="12" name="TextBox 11"/>
          <p:cNvSpPr txBox="1"/>
          <p:nvPr/>
        </p:nvSpPr>
        <p:spPr>
          <a:xfrm>
            <a:off x="7082596" y="2769265"/>
            <a:ext cx="2061404"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BEA"/>
                </a:solidFill>
                <a:effectLst/>
                <a:uLnTx/>
                <a:uFillTx/>
                <a:latin typeface="Arial"/>
                <a:sym typeface="Helvetica Light"/>
              </a:rPr>
              <a:t>Times quoted are for 90% of total data, over 1 month, by DWD</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BEA"/>
              </a:solidFill>
              <a:effectLst/>
              <a:uLnTx/>
              <a:uFillTx/>
              <a:latin typeface="Arial"/>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BEA"/>
                </a:solidFill>
                <a:effectLst/>
                <a:uLnTx/>
                <a:uFillTx/>
                <a:latin typeface="Arial"/>
                <a:sym typeface="Helvetica Light"/>
              </a:rPr>
              <a:t>AMSU, ATMS, MWHS-2</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BEA"/>
              </a:solidFill>
              <a:effectLst/>
              <a:uLnTx/>
              <a:uFillTx/>
              <a:latin typeface="Arial"/>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BEA"/>
                </a:solidFill>
                <a:effectLst/>
                <a:uLnTx/>
                <a:uFillTx/>
                <a:latin typeface="Arial"/>
                <a:sym typeface="Helvetica Light"/>
              </a:rPr>
              <a:t>Plots taken from NWPSAF web site</a:t>
            </a:r>
          </a:p>
        </p:txBody>
      </p:sp>
      <p:sp>
        <p:nvSpPr>
          <p:cNvPr id="14" name="TextBox 13"/>
          <p:cNvSpPr txBox="1"/>
          <p:nvPr/>
        </p:nvSpPr>
        <p:spPr>
          <a:xfrm>
            <a:off x="338865" y="2358577"/>
            <a:ext cx="1320873"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M-B: </a:t>
            </a:r>
            <a:r>
              <a:rPr kumimoji="0" lang="en-GB" sz="1600" b="0" i="0" u="none" strike="noStrike" kern="1200" cap="none" spc="0" normalizeH="0" baseline="0" noProof="0" dirty="0" smtClean="0">
                <a:ln>
                  <a:noFill/>
                </a:ln>
                <a:solidFill>
                  <a:srgbClr val="2A2A2A"/>
                </a:solidFill>
                <a:effectLst/>
                <a:uLnTx/>
                <a:uFillTx/>
                <a:latin typeface="Arial"/>
                <a:sym typeface="Helvetica Light"/>
              </a:rPr>
              <a:t>0</a:t>
            </a: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h 50m</a:t>
            </a:r>
          </a:p>
        </p:txBody>
      </p:sp>
      <p:sp>
        <p:nvSpPr>
          <p:cNvPr id="15" name="TextBox 14"/>
          <p:cNvSpPr txBox="1"/>
          <p:nvPr/>
        </p:nvSpPr>
        <p:spPr>
          <a:xfrm>
            <a:off x="3339544" y="2382989"/>
            <a:ext cx="1320873"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M-A: </a:t>
            </a:r>
            <a:r>
              <a:rPr kumimoji="0" lang="en-GB" sz="1600" b="0" i="0" u="none" strike="noStrike" kern="1200" cap="none" spc="0" normalizeH="0" baseline="0" noProof="0" dirty="0">
                <a:ln>
                  <a:noFill/>
                </a:ln>
                <a:solidFill>
                  <a:srgbClr val="2A2A2A"/>
                </a:solidFill>
                <a:effectLst/>
                <a:uLnTx/>
                <a:uFillTx/>
                <a:latin typeface="Arial"/>
                <a:sym typeface="Helvetica Light"/>
              </a:rPr>
              <a:t>1</a:t>
            </a: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h 33m</a:t>
            </a:r>
          </a:p>
        </p:txBody>
      </p:sp>
      <p:sp>
        <p:nvSpPr>
          <p:cNvPr id="16" name="TextBox 15"/>
          <p:cNvSpPr txBox="1"/>
          <p:nvPr/>
        </p:nvSpPr>
        <p:spPr>
          <a:xfrm>
            <a:off x="7249786" y="2381579"/>
            <a:ext cx="131927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N19: </a:t>
            </a:r>
            <a:r>
              <a:rPr kumimoji="0" lang="en-GB" sz="1600" b="0" i="0" u="none" strike="noStrike" kern="1200" cap="none" spc="0" normalizeH="0" baseline="0" noProof="0" dirty="0" smtClean="0">
                <a:ln>
                  <a:noFill/>
                </a:ln>
                <a:solidFill>
                  <a:srgbClr val="2A2A2A"/>
                </a:solidFill>
                <a:effectLst/>
                <a:uLnTx/>
                <a:uFillTx/>
                <a:latin typeface="Arial"/>
                <a:sym typeface="Helvetica Light"/>
              </a:rPr>
              <a:t>2</a:t>
            </a: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h 03m</a:t>
            </a:r>
          </a:p>
        </p:txBody>
      </p:sp>
      <p:sp>
        <p:nvSpPr>
          <p:cNvPr id="17" name="TextBox 16"/>
          <p:cNvSpPr txBox="1"/>
          <p:nvPr/>
        </p:nvSpPr>
        <p:spPr>
          <a:xfrm>
            <a:off x="5225635" y="2381580"/>
            <a:ext cx="1364155"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NPP: </a:t>
            </a:r>
            <a:r>
              <a:rPr kumimoji="0" lang="en-GB" sz="1600" b="0" i="0" u="none" strike="noStrike" kern="1200" cap="none" spc="0" normalizeH="0" baseline="0" noProof="0" dirty="0">
                <a:ln>
                  <a:noFill/>
                </a:ln>
                <a:solidFill>
                  <a:srgbClr val="2A2A2A"/>
                </a:solidFill>
                <a:effectLst/>
                <a:uLnTx/>
                <a:uFillTx/>
                <a:latin typeface="Arial"/>
                <a:sym typeface="Helvetica Light"/>
              </a:rPr>
              <a:t>1</a:t>
            </a: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h 48m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67" y="478615"/>
            <a:ext cx="1050587" cy="19610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148" y="488829"/>
            <a:ext cx="1447476" cy="19610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283" y="501408"/>
            <a:ext cx="1888139" cy="190856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7762" y="488829"/>
            <a:ext cx="2238335" cy="193775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3219" y="499043"/>
            <a:ext cx="1044751" cy="194066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204" y="2697117"/>
            <a:ext cx="2862850" cy="1931913"/>
          </a:xfrm>
          <a:prstGeom prst="rect">
            <a:avLst/>
          </a:prstGeom>
        </p:spPr>
      </p:pic>
      <p:sp>
        <p:nvSpPr>
          <p:cNvPr id="13" name="TextBox 12"/>
          <p:cNvSpPr txBox="1"/>
          <p:nvPr/>
        </p:nvSpPr>
        <p:spPr>
          <a:xfrm>
            <a:off x="1867903" y="3871967"/>
            <a:ext cx="131927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N18: 3h 48m</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4107" y="2706543"/>
            <a:ext cx="2760710" cy="1943586"/>
          </a:xfrm>
          <a:prstGeom prst="rect">
            <a:avLst/>
          </a:prstGeom>
        </p:spPr>
      </p:pic>
      <p:sp>
        <p:nvSpPr>
          <p:cNvPr id="11" name="TextBox 10"/>
          <p:cNvSpPr txBox="1"/>
          <p:nvPr/>
        </p:nvSpPr>
        <p:spPr>
          <a:xfrm>
            <a:off x="5708350" y="3871966"/>
            <a:ext cx="1352933"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FY3C: 5h 8m</a:t>
            </a:r>
          </a:p>
        </p:txBody>
      </p:sp>
      <p:sp>
        <p:nvSpPr>
          <p:cNvPr id="24" name="TextBox 23"/>
          <p:cNvSpPr txBox="1"/>
          <p:nvPr/>
        </p:nvSpPr>
        <p:spPr>
          <a:xfrm>
            <a:off x="1739007" y="2363530"/>
            <a:ext cx="1319271"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N20: </a:t>
            </a:r>
            <a:r>
              <a:rPr kumimoji="0" lang="en-GB" sz="1600" b="0" i="0" u="none" strike="noStrike" kern="1200" cap="none" spc="0" normalizeH="0" baseline="0" noProof="0" dirty="0" smtClean="0">
                <a:ln>
                  <a:noFill/>
                </a:ln>
                <a:solidFill>
                  <a:srgbClr val="2A2A2A"/>
                </a:solidFill>
                <a:effectLst/>
                <a:uLnTx/>
                <a:uFillTx/>
                <a:latin typeface="Arial"/>
                <a:sym typeface="Helvetica Light"/>
              </a:rPr>
              <a:t>0</a:t>
            </a:r>
            <a:r>
              <a:rPr kumimoji="0" lang="en-GB" sz="1600" b="0" i="0" u="none" strike="noStrike" kern="1200" cap="none" spc="0" normalizeH="0" baseline="0" noProof="0" dirty="0" smtClean="0">
                <a:ln>
                  <a:noFill/>
                </a:ln>
                <a:solidFill>
                  <a:srgbClr val="2A2A2A"/>
                </a:solidFill>
                <a:effectLst/>
                <a:uLnTx/>
                <a:uFillTx/>
                <a:latin typeface="Arial"/>
                <a:ea typeface="+mn-ea"/>
                <a:cs typeface="+mn-cs"/>
                <a:sym typeface="Helvetica Light"/>
              </a:rPr>
              <a:t>h 50m</a:t>
            </a:r>
          </a:p>
        </p:txBody>
      </p:sp>
    </p:spTree>
    <p:extLst>
      <p:ext uri="{BB962C8B-B14F-4D97-AF65-F5344CB8AC3E}">
        <p14:creationId xmlns:p14="http://schemas.microsoft.com/office/powerpoint/2010/main" val="373621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0" y="1"/>
            <a:ext cx="6886746" cy="5143500"/>
          </a:xfrm>
          <a:prstGeom prst="rect">
            <a:avLst/>
          </a:prstGeom>
        </p:spPr>
      </p:pic>
    </p:spTree>
    <p:extLst>
      <p:ext uri="{BB962C8B-B14F-4D97-AF65-F5344CB8AC3E}">
        <p14:creationId xmlns:p14="http://schemas.microsoft.com/office/powerpoint/2010/main" val="282907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633" y="265426"/>
            <a:ext cx="5461751" cy="561692"/>
          </a:xfrm>
        </p:spPr>
        <p:txBody>
          <a:bodyPr/>
          <a:lstStyle/>
          <a:p>
            <a:r>
              <a:rPr lang="en-GB" sz="3200" dirty="0" smtClean="0"/>
              <a:t>Some current </a:t>
            </a:r>
            <a:r>
              <a:rPr lang="en-GB" sz="3200" dirty="0" err="1" smtClean="0"/>
              <a:t>DBNet</a:t>
            </a:r>
            <a:r>
              <a:rPr lang="en-GB" sz="3200" dirty="0" smtClean="0"/>
              <a:t> issues</a:t>
            </a:r>
            <a:endParaRPr lang="en-GB" sz="3200" dirty="0"/>
          </a:p>
        </p:txBody>
      </p:sp>
      <p:sp>
        <p:nvSpPr>
          <p:cNvPr id="3" name="Content Placeholder 2"/>
          <p:cNvSpPr>
            <a:spLocks noGrp="1"/>
          </p:cNvSpPr>
          <p:nvPr>
            <p:ph idx="1"/>
          </p:nvPr>
        </p:nvSpPr>
        <p:spPr>
          <a:xfrm>
            <a:off x="197644" y="1087395"/>
            <a:ext cx="8344994" cy="3378496"/>
          </a:xfrm>
        </p:spPr>
        <p:txBody>
          <a:bodyPr/>
          <a:lstStyle/>
          <a:p>
            <a:pPr marL="285750" indent="-285750">
              <a:buFont typeface="Arial" panose="020B0604020202020204" pitchFamily="34" charset="0"/>
              <a:buChar char="•"/>
            </a:pPr>
            <a:r>
              <a:rPr lang="en-GB" dirty="0" smtClean="0"/>
              <a:t>FY-3C </a:t>
            </a:r>
            <a:r>
              <a:rPr lang="en-GB" dirty="0"/>
              <a:t>currently only received in EARS network. Encouraging other networks to participate</a:t>
            </a:r>
            <a:r>
              <a:rPr lang="en-GB" dirty="0" smtClean="0"/>
              <a:t>.</a:t>
            </a:r>
          </a:p>
          <a:p>
            <a:pPr marL="285750" indent="-285750">
              <a:buFont typeface="Arial" panose="020B0604020202020204" pitchFamily="34" charset="0"/>
              <a:buChar char="•"/>
            </a:pPr>
            <a:r>
              <a:rPr lang="en-GB" dirty="0"/>
              <a:t>Need processing software from CMA for </a:t>
            </a:r>
            <a:r>
              <a:rPr lang="en-GB" dirty="0" smtClean="0"/>
              <a:t>FY-3D</a:t>
            </a:r>
            <a:endParaRPr lang="en-GB" dirty="0"/>
          </a:p>
          <a:p>
            <a:pPr marL="285750" indent="-285750">
              <a:buFont typeface="Arial" panose="020B0604020202020204" pitchFamily="34" charset="0"/>
              <a:buChar char="•"/>
            </a:pPr>
            <a:r>
              <a:rPr lang="en-GB" dirty="0" smtClean="0"/>
              <a:t>CMA have defined new BUFR sequences for MWHS-2, MWTS-2 and IRAS (3-10-070, 71, 72 respectively). Already in use for global data on GTS. Need to adopt for </a:t>
            </a:r>
            <a:r>
              <a:rPr lang="en-GB" dirty="0" err="1" smtClean="0"/>
              <a:t>DBNet</a:t>
            </a:r>
            <a:r>
              <a:rPr lang="en-GB" dirty="0"/>
              <a:t> </a:t>
            </a:r>
            <a:r>
              <a:rPr lang="en-GB" dirty="0" smtClean="0"/>
              <a:t>also.</a:t>
            </a:r>
          </a:p>
          <a:p>
            <a:pPr marL="285750" indent="-285750">
              <a:buFont typeface="Arial" panose="020B0604020202020204" pitchFamily="34" charset="0"/>
              <a:buChar char="•"/>
            </a:pPr>
            <a:r>
              <a:rPr lang="en-GB" dirty="0" smtClean="0"/>
              <a:t>User requirement for MWRI data as part of </a:t>
            </a:r>
            <a:r>
              <a:rPr lang="en-GB" dirty="0" err="1" smtClean="0"/>
              <a:t>DBNet</a:t>
            </a:r>
            <a:r>
              <a:rPr lang="en-GB" dirty="0" smtClean="0"/>
              <a:t>? Technically, it should be easy to add, if a station is already processing MWHS-2.</a:t>
            </a:r>
          </a:p>
          <a:p>
            <a:pPr marL="285750" indent="-285750">
              <a:buFont typeface="Arial" panose="020B0604020202020204" pitchFamily="34" charset="0"/>
              <a:buChar char="•"/>
            </a:pPr>
            <a:r>
              <a:rPr lang="en-GB" dirty="0"/>
              <a:t>No new BUFR sequence yet for MWRI. This will be needed</a:t>
            </a:r>
            <a:r>
              <a:rPr lang="en-GB" dirty="0" smtClean="0"/>
              <a:t>.</a:t>
            </a:r>
          </a:p>
          <a:p>
            <a:pPr marL="285750" indent="-285750">
              <a:buFont typeface="Arial" panose="020B0604020202020204" pitchFamily="34" charset="0"/>
              <a:buChar char="•"/>
            </a:pPr>
            <a:r>
              <a:rPr lang="en-GB" dirty="0" smtClean="0"/>
              <a:t>Left-hand circular polarisation for FY-3E (some reception stations will not be able to receive it)</a:t>
            </a:r>
          </a:p>
          <a:p>
            <a:pPr marL="285750" indent="-285750">
              <a:buFont typeface="Arial" panose="020B0604020202020204" pitchFamily="34" charset="0"/>
              <a:buChar char="•"/>
            </a:pPr>
            <a:r>
              <a:rPr lang="en-GB" dirty="0"/>
              <a:t>Migration from </a:t>
            </a:r>
            <a:r>
              <a:rPr lang="en-GB" dirty="0" err="1"/>
              <a:t>CrIS</a:t>
            </a:r>
            <a:r>
              <a:rPr lang="en-GB" dirty="0"/>
              <a:t> NSR to FSR for Suomi-NPP – time scales? Spring 2019</a:t>
            </a:r>
            <a:r>
              <a:rPr lang="en-GB" dirty="0" smtClean="0"/>
              <a:t>?</a:t>
            </a:r>
            <a:endParaRPr lang="en-GB" dirty="0"/>
          </a:p>
        </p:txBody>
      </p:sp>
      <p:sp>
        <p:nvSpPr>
          <p:cNvPr id="4" name="Footer Placeholder 3"/>
          <p:cNvSpPr>
            <a:spLocks noGrp="1"/>
          </p:cNvSpPr>
          <p:nvPr>
            <p:ph type="ftr" idx="11"/>
          </p:nvPr>
        </p:nvSpPr>
        <p:spPr/>
        <p:txBody>
          <a:bodyPr/>
          <a:lstStyle/>
          <a:p>
            <a:endParaRPr lang="en-GB"/>
          </a:p>
        </p:txBody>
      </p:sp>
    </p:spTree>
    <p:extLst>
      <p:ext uri="{BB962C8B-B14F-4D97-AF65-F5344CB8AC3E}">
        <p14:creationId xmlns:p14="http://schemas.microsoft.com/office/powerpoint/2010/main" val="82869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223"/>
            <a:ext cx="6045433" cy="1314161"/>
          </a:xfrm>
        </p:spPr>
        <p:txBody>
          <a:bodyPr>
            <a:normAutofit/>
          </a:bodyPr>
          <a:lstStyle/>
          <a:p>
            <a:r>
              <a:rPr lang="en-GB" sz="2800" dirty="0" smtClean="0"/>
              <a:t>Questions and discussion?</a:t>
            </a:r>
            <a:endParaRPr lang="en-GB" sz="2800" dirty="0"/>
          </a:p>
        </p:txBody>
      </p:sp>
    </p:spTree>
    <p:extLst>
      <p:ext uri="{BB962C8B-B14F-4D97-AF65-F5344CB8AC3E}">
        <p14:creationId xmlns:p14="http://schemas.microsoft.com/office/powerpoint/2010/main" val="1821129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Introduction</a:t>
            </a:r>
            <a:endParaRPr lang="en-GB" dirty="0"/>
          </a:p>
        </p:txBody>
      </p:sp>
      <p:sp>
        <p:nvSpPr>
          <p:cNvPr id="2" name="TextBox 1"/>
          <p:cNvSpPr txBox="1"/>
          <p:nvPr/>
        </p:nvSpPr>
        <p:spPr>
          <a:xfrm>
            <a:off x="437323" y="1486894"/>
            <a:ext cx="7734612" cy="2308324"/>
          </a:xfrm>
          <a:prstGeom prst="rect">
            <a:avLst/>
          </a:prstGeom>
          <a:noFill/>
        </p:spPr>
        <p:txBody>
          <a:bodyPr wrap="square" rtlCol="0">
            <a:spAutoFit/>
          </a:bodyPr>
          <a:lstStyle/>
          <a:p>
            <a:r>
              <a:rPr lang="en-GB" dirty="0" smtClean="0"/>
              <a:t>From WMO web page: </a:t>
            </a:r>
            <a:r>
              <a:rPr lang="en-GB" i="1" dirty="0"/>
              <a:t>The Direct Broadcast Network (</a:t>
            </a:r>
            <a:r>
              <a:rPr lang="en-GB" i="1" dirty="0" err="1"/>
              <a:t>DBNet</a:t>
            </a:r>
            <a:r>
              <a:rPr lang="en-GB" i="1" dirty="0"/>
              <a:t>) is a set of operational arrangements for the real-time acquisition of </a:t>
            </a:r>
            <a:r>
              <a:rPr lang="en-GB" i="1" dirty="0">
                <a:solidFill>
                  <a:srgbClr val="FF0000"/>
                </a:solidFill>
              </a:rPr>
              <a:t>Low Earth Orbit </a:t>
            </a:r>
            <a:r>
              <a:rPr lang="en-GB" i="1" dirty="0"/>
              <a:t>(LEO) satellite data through a worldwide network of local, </a:t>
            </a:r>
            <a:r>
              <a:rPr lang="en-GB" i="1" dirty="0">
                <a:solidFill>
                  <a:srgbClr val="FF0000"/>
                </a:solidFill>
              </a:rPr>
              <a:t>Direct Broadcast </a:t>
            </a:r>
            <a:r>
              <a:rPr lang="en-GB" i="1" dirty="0"/>
              <a:t>receiving stations and the </a:t>
            </a:r>
            <a:r>
              <a:rPr lang="en-GB" i="1" dirty="0">
                <a:solidFill>
                  <a:srgbClr val="FF0000"/>
                </a:solidFill>
              </a:rPr>
              <a:t>rapid delivery </a:t>
            </a:r>
            <a:r>
              <a:rPr lang="en-GB" i="1" dirty="0"/>
              <a:t>of these data to the global user community after pre-processing and formatting in accordance with agreed standards. </a:t>
            </a:r>
            <a:endParaRPr lang="en-GB" i="1" dirty="0" smtClean="0"/>
          </a:p>
          <a:p>
            <a:endParaRPr lang="en-GB" i="1" dirty="0"/>
          </a:p>
          <a:p>
            <a:r>
              <a:rPr lang="en-GB" dirty="0" smtClean="0"/>
              <a:t>See the </a:t>
            </a:r>
            <a:r>
              <a:rPr lang="en-GB" i="1" dirty="0" smtClean="0">
                <a:solidFill>
                  <a:srgbClr val="2603FB"/>
                </a:solidFill>
              </a:rPr>
              <a:t>Guide to </a:t>
            </a:r>
            <a:r>
              <a:rPr lang="en-GB" i="1" dirty="0" err="1" smtClean="0">
                <a:solidFill>
                  <a:srgbClr val="2603FB"/>
                </a:solidFill>
              </a:rPr>
              <a:t>DBNet</a:t>
            </a:r>
            <a:r>
              <a:rPr lang="en-GB" i="1" dirty="0" smtClean="0"/>
              <a:t>:   </a:t>
            </a:r>
            <a:r>
              <a:rPr lang="en-GB" dirty="0" smtClean="0">
                <a:hlinkClick r:id="rId2"/>
              </a:rPr>
              <a:t>https</a:t>
            </a:r>
            <a:r>
              <a:rPr lang="en-GB" dirty="0">
                <a:hlinkClick r:id="rId2"/>
              </a:rPr>
              <a:t>://</a:t>
            </a:r>
            <a:r>
              <a:rPr lang="en-GB" dirty="0" smtClean="0">
                <a:hlinkClick r:id="rId2"/>
              </a:rPr>
              <a:t>wis.wmo.int/DBNet-Guide</a:t>
            </a:r>
            <a:endParaRPr lang="en-GB" dirty="0" smtClean="0"/>
          </a:p>
        </p:txBody>
      </p:sp>
    </p:spTree>
    <p:extLst>
      <p:ext uri="{BB962C8B-B14F-4D97-AF65-F5344CB8AC3E}">
        <p14:creationId xmlns:p14="http://schemas.microsoft.com/office/powerpoint/2010/main" val="96327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854" y="448276"/>
            <a:ext cx="6350000" cy="4279900"/>
          </a:xfrm>
          <a:prstGeom prst="rect">
            <a:avLst/>
          </a:prstGeom>
        </p:spPr>
      </p:pic>
      <p:sp>
        <p:nvSpPr>
          <p:cNvPr id="6" name="Title 2"/>
          <p:cNvSpPr>
            <a:spLocks noGrp="1"/>
          </p:cNvSpPr>
          <p:nvPr>
            <p:ph type="title"/>
          </p:nvPr>
        </p:nvSpPr>
        <p:spPr>
          <a:xfrm>
            <a:off x="4099070" y="448276"/>
            <a:ext cx="4715416" cy="576000"/>
          </a:xfrm>
        </p:spPr>
        <p:txBody>
          <a:bodyPr/>
          <a:lstStyle/>
          <a:p>
            <a:r>
              <a:rPr lang="en-GB" dirty="0" err="1" smtClean="0"/>
              <a:t>DBNet</a:t>
            </a:r>
            <a:r>
              <a:rPr lang="en-GB" dirty="0" smtClean="0"/>
              <a:t> system concept</a:t>
            </a:r>
            <a:endParaRPr lang="en-GB" dirty="0"/>
          </a:p>
        </p:txBody>
      </p:sp>
    </p:spTree>
    <p:extLst>
      <p:ext uri="{BB962C8B-B14F-4D97-AF65-F5344CB8AC3E}">
        <p14:creationId xmlns:p14="http://schemas.microsoft.com/office/powerpoint/2010/main" val="18853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7276" y="73664"/>
            <a:ext cx="8640000" cy="576000"/>
          </a:xfrm>
        </p:spPr>
        <p:txBody>
          <a:bodyPr/>
          <a:lstStyle/>
          <a:p>
            <a:r>
              <a:rPr lang="en-GB" dirty="0" smtClean="0"/>
              <a:t>Main networks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41372590"/>
              </p:ext>
            </p:extLst>
          </p:nvPr>
        </p:nvGraphicFramePr>
        <p:xfrm>
          <a:off x="436605" y="1108161"/>
          <a:ext cx="7727091" cy="2118360"/>
        </p:xfrm>
        <a:graphic>
          <a:graphicData uri="http://schemas.openxmlformats.org/drawingml/2006/table">
            <a:tbl>
              <a:tblPr firstRow="1" bandRow="1">
                <a:tableStyleId>{5C22544A-7EE6-4342-B048-85BDC9FD1C3A}</a:tableStyleId>
              </a:tblPr>
              <a:tblGrid>
                <a:gridCol w="1374978">
                  <a:extLst>
                    <a:ext uri="{9D8B030D-6E8A-4147-A177-3AD203B41FA5}">
                      <a16:colId xmlns:a16="http://schemas.microsoft.com/office/drawing/2014/main" val="2361252352"/>
                    </a:ext>
                  </a:extLst>
                </a:gridCol>
                <a:gridCol w="1681260">
                  <a:extLst>
                    <a:ext uri="{9D8B030D-6E8A-4147-A177-3AD203B41FA5}">
                      <a16:colId xmlns:a16="http://schemas.microsoft.com/office/drawing/2014/main" val="2535624761"/>
                    </a:ext>
                  </a:extLst>
                </a:gridCol>
                <a:gridCol w="3155092">
                  <a:extLst>
                    <a:ext uri="{9D8B030D-6E8A-4147-A177-3AD203B41FA5}">
                      <a16:colId xmlns:a16="http://schemas.microsoft.com/office/drawing/2014/main" val="506055746"/>
                    </a:ext>
                  </a:extLst>
                </a:gridCol>
                <a:gridCol w="1515761">
                  <a:extLst>
                    <a:ext uri="{9D8B030D-6E8A-4147-A177-3AD203B41FA5}">
                      <a16:colId xmlns:a16="http://schemas.microsoft.com/office/drawing/2014/main" val="2669023576"/>
                    </a:ext>
                  </a:extLst>
                </a:gridCol>
              </a:tblGrid>
              <a:tr h="370840">
                <a:tc>
                  <a:txBody>
                    <a:bodyPr/>
                    <a:lstStyle/>
                    <a:p>
                      <a:r>
                        <a:rPr lang="en-GB" dirty="0" smtClean="0"/>
                        <a:t>Network</a:t>
                      </a:r>
                      <a:endParaRPr lang="en-GB" dirty="0"/>
                    </a:p>
                  </a:txBody>
                  <a:tcPr/>
                </a:tc>
                <a:tc>
                  <a:txBody>
                    <a:bodyPr/>
                    <a:lstStyle/>
                    <a:p>
                      <a:r>
                        <a:rPr lang="en-GB" dirty="0" smtClean="0"/>
                        <a:t>Coordinators</a:t>
                      </a:r>
                      <a:endParaRPr lang="en-GB" dirty="0"/>
                    </a:p>
                  </a:txBody>
                  <a:tcPr/>
                </a:tc>
                <a:tc>
                  <a:txBody>
                    <a:bodyPr/>
                    <a:lstStyle/>
                    <a:p>
                      <a:r>
                        <a:rPr lang="en-GB" dirty="0" smtClean="0"/>
                        <a:t>Services</a:t>
                      </a:r>
                      <a:endParaRPr lang="en-GB" dirty="0"/>
                    </a:p>
                  </a:txBody>
                  <a:tcPr/>
                </a:tc>
                <a:tc>
                  <a:txBody>
                    <a:bodyPr/>
                    <a:lstStyle/>
                    <a:p>
                      <a:r>
                        <a:rPr lang="en-GB" dirty="0" err="1" smtClean="0"/>
                        <a:t>Approx</a:t>
                      </a:r>
                      <a:r>
                        <a:rPr lang="en-GB" baseline="0" dirty="0" smtClean="0"/>
                        <a:t> n</a:t>
                      </a:r>
                      <a:r>
                        <a:rPr lang="en-GB" dirty="0" smtClean="0"/>
                        <a:t>umber of stations</a:t>
                      </a:r>
                      <a:endParaRPr lang="en-GB" dirty="0"/>
                    </a:p>
                  </a:txBody>
                  <a:tcPr/>
                </a:tc>
                <a:extLst>
                  <a:ext uri="{0D108BD9-81ED-4DB2-BD59-A6C34878D82A}">
                    <a16:rowId xmlns:a16="http://schemas.microsoft.com/office/drawing/2014/main" val="3157115315"/>
                  </a:ext>
                </a:extLst>
              </a:tr>
              <a:tr h="370840">
                <a:tc>
                  <a:txBody>
                    <a:bodyPr/>
                    <a:lstStyle/>
                    <a:p>
                      <a:r>
                        <a:rPr lang="en-GB" dirty="0" smtClean="0"/>
                        <a:t>EARS</a:t>
                      </a:r>
                      <a:endParaRPr lang="en-GB" dirty="0"/>
                    </a:p>
                  </a:txBody>
                  <a:tcPr/>
                </a:tc>
                <a:tc>
                  <a:txBody>
                    <a:bodyPr/>
                    <a:lstStyle/>
                    <a:p>
                      <a:r>
                        <a:rPr lang="en-GB" dirty="0" smtClean="0"/>
                        <a:t>EUMETSAT</a:t>
                      </a:r>
                      <a:endParaRPr lang="en-GB" dirty="0"/>
                    </a:p>
                  </a:txBody>
                  <a:tcPr/>
                </a:tc>
                <a:tc>
                  <a:txBody>
                    <a:bodyPr/>
                    <a:lstStyle/>
                    <a:p>
                      <a:r>
                        <a:rPr lang="en-GB" dirty="0" smtClean="0"/>
                        <a:t>ATOVS, IASI,</a:t>
                      </a:r>
                      <a:r>
                        <a:rPr lang="en-GB" baseline="0" dirty="0" smtClean="0"/>
                        <a:t> AVHRR, ATMS, </a:t>
                      </a:r>
                      <a:r>
                        <a:rPr lang="en-GB" baseline="0" dirty="0" err="1" smtClean="0"/>
                        <a:t>CrIS</a:t>
                      </a:r>
                      <a:r>
                        <a:rPr lang="en-GB" baseline="0" dirty="0" smtClean="0"/>
                        <a:t>, VIIRS, MWHS-2, </a:t>
                      </a:r>
                      <a:r>
                        <a:rPr lang="en-GB" baseline="0" dirty="0" smtClean="0"/>
                        <a:t>IRAS, ASCAT</a:t>
                      </a:r>
                      <a:endParaRPr lang="en-GB" dirty="0"/>
                    </a:p>
                  </a:txBody>
                  <a:tcPr/>
                </a:tc>
                <a:tc>
                  <a:txBody>
                    <a:bodyPr/>
                    <a:lstStyle/>
                    <a:p>
                      <a:r>
                        <a:rPr lang="en-GB" dirty="0" smtClean="0"/>
                        <a:t>16</a:t>
                      </a:r>
                      <a:endParaRPr lang="en-GB" dirty="0"/>
                    </a:p>
                  </a:txBody>
                  <a:tcPr/>
                </a:tc>
                <a:extLst>
                  <a:ext uri="{0D108BD9-81ED-4DB2-BD59-A6C34878D82A}">
                    <a16:rowId xmlns:a16="http://schemas.microsoft.com/office/drawing/2014/main" val="1216793166"/>
                  </a:ext>
                </a:extLst>
              </a:tr>
              <a:tr h="370840">
                <a:tc>
                  <a:txBody>
                    <a:bodyPr/>
                    <a:lstStyle/>
                    <a:p>
                      <a:r>
                        <a:rPr lang="en-GB" dirty="0" smtClean="0"/>
                        <a:t>NOAA</a:t>
                      </a:r>
                      <a:endParaRPr lang="en-GB" dirty="0"/>
                    </a:p>
                  </a:txBody>
                  <a:tcPr/>
                </a:tc>
                <a:tc>
                  <a:txBody>
                    <a:bodyPr/>
                    <a:lstStyle/>
                    <a:p>
                      <a:r>
                        <a:rPr lang="en-GB" dirty="0" smtClean="0"/>
                        <a:t>SSEC/UW/CIMSS</a:t>
                      </a:r>
                      <a:endParaRPr lang="en-GB" dirty="0"/>
                    </a:p>
                  </a:txBody>
                  <a:tcPr/>
                </a:tc>
                <a:tc>
                  <a:txBody>
                    <a:bodyPr/>
                    <a:lstStyle/>
                    <a:p>
                      <a:r>
                        <a:rPr lang="en-GB" dirty="0" smtClean="0"/>
                        <a:t>IASI, ATMS, </a:t>
                      </a:r>
                      <a:r>
                        <a:rPr lang="en-GB" dirty="0" err="1" smtClean="0"/>
                        <a:t>CrIS</a:t>
                      </a:r>
                      <a:endParaRPr lang="en-GB" dirty="0"/>
                    </a:p>
                  </a:txBody>
                  <a:tcPr/>
                </a:tc>
                <a:tc>
                  <a:txBody>
                    <a:bodyPr/>
                    <a:lstStyle/>
                    <a:p>
                      <a:r>
                        <a:rPr lang="en-GB" dirty="0" smtClean="0"/>
                        <a:t>13</a:t>
                      </a:r>
                      <a:endParaRPr lang="en-GB" dirty="0"/>
                    </a:p>
                  </a:txBody>
                  <a:tcPr/>
                </a:tc>
                <a:extLst>
                  <a:ext uri="{0D108BD9-81ED-4DB2-BD59-A6C34878D82A}">
                    <a16:rowId xmlns:a16="http://schemas.microsoft.com/office/drawing/2014/main" val="3744985735"/>
                  </a:ext>
                </a:extLst>
              </a:tr>
              <a:tr h="370840">
                <a:tc>
                  <a:txBody>
                    <a:bodyPr/>
                    <a:lstStyle/>
                    <a:p>
                      <a:r>
                        <a:rPr lang="en-GB" dirty="0" smtClean="0"/>
                        <a:t>Asia-Pacific</a:t>
                      </a:r>
                      <a:endParaRPr lang="en-GB" dirty="0"/>
                    </a:p>
                  </a:txBody>
                  <a:tcPr/>
                </a:tc>
                <a:tc>
                  <a:txBody>
                    <a:bodyPr/>
                    <a:lstStyle/>
                    <a:p>
                      <a:r>
                        <a:rPr lang="en-GB" dirty="0" smtClean="0"/>
                        <a:t>JMA and BoM</a:t>
                      </a:r>
                      <a:endParaRPr lang="en-GB" dirty="0"/>
                    </a:p>
                  </a:txBody>
                  <a:tcPr/>
                </a:tc>
                <a:tc>
                  <a:txBody>
                    <a:bodyPr/>
                    <a:lstStyle/>
                    <a:p>
                      <a:r>
                        <a:rPr lang="en-GB" dirty="0" smtClean="0"/>
                        <a:t>ATOVS, (IASI, ATMS, </a:t>
                      </a:r>
                      <a:r>
                        <a:rPr lang="en-GB" dirty="0" err="1" smtClean="0"/>
                        <a:t>CrIS</a:t>
                      </a:r>
                      <a:r>
                        <a:rPr lang="en-GB" dirty="0" smtClean="0"/>
                        <a:t>)</a:t>
                      </a:r>
                      <a:endParaRPr lang="en-GB" dirty="0"/>
                    </a:p>
                  </a:txBody>
                  <a:tcPr/>
                </a:tc>
                <a:tc>
                  <a:txBody>
                    <a:bodyPr/>
                    <a:lstStyle/>
                    <a:p>
                      <a:r>
                        <a:rPr lang="en-GB" dirty="0" smtClean="0"/>
                        <a:t>13</a:t>
                      </a:r>
                      <a:endParaRPr lang="en-GB" dirty="0"/>
                    </a:p>
                  </a:txBody>
                  <a:tcPr/>
                </a:tc>
                <a:extLst>
                  <a:ext uri="{0D108BD9-81ED-4DB2-BD59-A6C34878D82A}">
                    <a16:rowId xmlns:a16="http://schemas.microsoft.com/office/drawing/2014/main" val="3458936372"/>
                  </a:ext>
                </a:extLst>
              </a:tr>
              <a:tr h="370840">
                <a:tc>
                  <a:txBody>
                    <a:bodyPr/>
                    <a:lstStyle/>
                    <a:p>
                      <a:r>
                        <a:rPr lang="en-GB" dirty="0" smtClean="0"/>
                        <a:t>South America</a:t>
                      </a:r>
                      <a:endParaRPr lang="en-GB" dirty="0"/>
                    </a:p>
                  </a:txBody>
                  <a:tcPr/>
                </a:tc>
                <a:tc>
                  <a:txBody>
                    <a:bodyPr/>
                    <a:lstStyle/>
                    <a:p>
                      <a:r>
                        <a:rPr lang="en-GB" dirty="0" smtClean="0"/>
                        <a:t>INPE</a:t>
                      </a:r>
                      <a:r>
                        <a:rPr lang="en-GB" baseline="0" dirty="0" smtClean="0"/>
                        <a:t> and CONAE</a:t>
                      </a:r>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ATOVS, (IASI, ATMS, </a:t>
                      </a:r>
                      <a:r>
                        <a:rPr lang="en-GB" dirty="0" err="1" smtClean="0"/>
                        <a:t>CrIS</a:t>
                      </a:r>
                      <a:r>
                        <a:rPr lang="en-GB"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4</a:t>
                      </a:r>
                    </a:p>
                  </a:txBody>
                  <a:tcPr/>
                </a:tc>
                <a:extLst>
                  <a:ext uri="{0D108BD9-81ED-4DB2-BD59-A6C34878D82A}">
                    <a16:rowId xmlns:a16="http://schemas.microsoft.com/office/drawing/2014/main" val="1735984948"/>
                  </a:ext>
                </a:extLst>
              </a:tr>
            </a:tbl>
          </a:graphicData>
        </a:graphic>
      </p:graphicFrame>
    </p:spTree>
    <p:extLst>
      <p:ext uri="{BB962C8B-B14F-4D97-AF65-F5344CB8AC3E}">
        <p14:creationId xmlns:p14="http://schemas.microsoft.com/office/powerpoint/2010/main" val="362679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4627" y="197232"/>
            <a:ext cx="4773081" cy="371179"/>
          </a:xfrm>
        </p:spPr>
        <p:txBody>
          <a:bodyPr>
            <a:normAutofit fontScale="90000"/>
          </a:bodyPr>
          <a:lstStyle/>
          <a:p>
            <a:r>
              <a:rPr lang="en-GB" sz="2400" dirty="0" smtClean="0"/>
              <a:t>Station locations</a:t>
            </a:r>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73" y="914401"/>
            <a:ext cx="5779028" cy="3574312"/>
          </a:xfrm>
          <a:prstGeom prst="rect">
            <a:avLst/>
          </a:prstGeom>
        </p:spPr>
      </p:pic>
      <p:sp>
        <p:nvSpPr>
          <p:cNvPr id="6" name="TextBox 5"/>
          <p:cNvSpPr txBox="1"/>
          <p:nvPr/>
        </p:nvSpPr>
        <p:spPr>
          <a:xfrm>
            <a:off x="345989" y="1169773"/>
            <a:ext cx="2397211" cy="1138773"/>
          </a:xfrm>
          <a:prstGeom prst="rect">
            <a:avLst/>
          </a:prstGeom>
          <a:noFill/>
        </p:spPr>
        <p:txBody>
          <a:bodyPr wrap="square" rtlCol="0">
            <a:spAutoFit/>
          </a:bodyPr>
          <a:lstStyle/>
          <a:p>
            <a:r>
              <a:rPr lang="en-GB" dirty="0" smtClean="0"/>
              <a:t>Map courtesy of JMA</a:t>
            </a:r>
          </a:p>
          <a:p>
            <a:endParaRPr lang="en-GB" dirty="0"/>
          </a:p>
          <a:p>
            <a:r>
              <a:rPr lang="en-GB" sz="1600" dirty="0" smtClean="0"/>
              <a:t>A few recently-added stations are not shown</a:t>
            </a:r>
            <a:endParaRPr lang="en-GB" sz="1600" dirty="0"/>
          </a:p>
        </p:txBody>
      </p:sp>
    </p:spTree>
    <p:extLst>
      <p:ext uri="{BB962C8B-B14F-4D97-AF65-F5344CB8AC3E}">
        <p14:creationId xmlns:p14="http://schemas.microsoft.com/office/powerpoint/2010/main" val="49388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Expansion of the NOAA network (ATMS, </a:t>
            </a:r>
            <a:r>
              <a:rPr lang="en-GB" dirty="0" err="1" smtClean="0"/>
              <a:t>CrIS</a:t>
            </a:r>
            <a:r>
              <a:rPr lang="en-GB" dirty="0" smtClean="0"/>
              <a:t>, IASI)</a:t>
            </a:r>
          </a:p>
        </p:txBody>
      </p:sp>
      <p:sp>
        <p:nvSpPr>
          <p:cNvPr id="3" name="Title 2"/>
          <p:cNvSpPr>
            <a:spLocks noGrp="1"/>
          </p:cNvSpPr>
          <p:nvPr>
            <p:ph type="title"/>
          </p:nvPr>
        </p:nvSpPr>
        <p:spPr/>
        <p:txBody>
          <a:bodyPr/>
          <a:lstStyle/>
          <a:p>
            <a:r>
              <a:rPr lang="en-GB" dirty="0" smtClean="0"/>
              <a:t>What’s new since last GODEX-NWP?</a:t>
            </a:r>
            <a:endParaRPr lang="en-GB" dirty="0"/>
          </a:p>
        </p:txBody>
      </p:sp>
    </p:spTree>
    <p:extLst>
      <p:ext uri="{BB962C8B-B14F-4D97-AF65-F5344CB8AC3E}">
        <p14:creationId xmlns:p14="http://schemas.microsoft.com/office/powerpoint/2010/main" val="232200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30"/>
            <a:ext cx="6823255" cy="5125970"/>
          </a:xfrm>
        </p:spPr>
      </p:pic>
      <p:sp>
        <p:nvSpPr>
          <p:cNvPr id="5" name="TextBox 4"/>
          <p:cNvSpPr txBox="1"/>
          <p:nvPr/>
        </p:nvSpPr>
        <p:spPr>
          <a:xfrm>
            <a:off x="6911545" y="1655805"/>
            <a:ext cx="2051222" cy="1569660"/>
          </a:xfrm>
          <a:prstGeom prst="rect">
            <a:avLst/>
          </a:prstGeom>
          <a:noFill/>
        </p:spPr>
        <p:txBody>
          <a:bodyPr wrap="square" rtlCol="0">
            <a:spAutoFit/>
          </a:bodyPr>
          <a:lstStyle/>
          <a:p>
            <a:r>
              <a:rPr lang="en-GB" dirty="0" smtClean="0"/>
              <a:t>Plus Easter Island and Pretoria </a:t>
            </a:r>
          </a:p>
          <a:p>
            <a:r>
              <a:rPr lang="en-GB" dirty="0" smtClean="0"/>
              <a:t>– </a:t>
            </a:r>
            <a:r>
              <a:rPr lang="en-GB" sz="1400" dirty="0" smtClean="0"/>
              <a:t>they send raw data to SSEC for processing and onward dissemination</a:t>
            </a:r>
            <a:endParaRPr lang="en-GB" sz="1400" dirty="0"/>
          </a:p>
        </p:txBody>
      </p:sp>
    </p:spTree>
    <p:extLst>
      <p:ext uri="{BB962C8B-B14F-4D97-AF65-F5344CB8AC3E}">
        <p14:creationId xmlns:p14="http://schemas.microsoft.com/office/powerpoint/2010/main" val="407767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chemeClr val="accent4"/>
                </a:solidFill>
              </a:rPr>
              <a:t>Expansion of the NOAA network (ATMS, </a:t>
            </a:r>
            <a:r>
              <a:rPr lang="en-GB" dirty="0" err="1" smtClean="0">
                <a:solidFill>
                  <a:schemeClr val="accent4"/>
                </a:solidFill>
              </a:rPr>
              <a:t>CrIS</a:t>
            </a:r>
            <a:r>
              <a:rPr lang="en-GB" dirty="0" smtClean="0">
                <a:solidFill>
                  <a:schemeClr val="accent4"/>
                </a:solidFill>
              </a:rPr>
              <a:t>, IASI)</a:t>
            </a:r>
          </a:p>
          <a:p>
            <a:r>
              <a:rPr lang="en-GB" dirty="0" smtClean="0"/>
              <a:t>More stations are contributing ATMS and </a:t>
            </a:r>
            <a:r>
              <a:rPr lang="en-GB" dirty="0" err="1" smtClean="0"/>
              <a:t>CrIS</a:t>
            </a:r>
            <a:endParaRPr lang="en-GB" dirty="0" smtClean="0"/>
          </a:p>
          <a:p>
            <a:pPr lvl="1">
              <a:buFont typeface="Wingdings" panose="05000000000000000000" pitchFamily="2" charset="2"/>
              <a:buChar char="Ø"/>
            </a:pPr>
            <a:r>
              <a:rPr lang="en-GB" dirty="0" smtClean="0"/>
              <a:t>Tahiti, Cuiaba (Brazil), </a:t>
            </a:r>
            <a:r>
              <a:rPr lang="en-GB" dirty="0" err="1" smtClean="0"/>
              <a:t>Cachoeira</a:t>
            </a:r>
            <a:r>
              <a:rPr lang="en-GB" dirty="0" smtClean="0"/>
              <a:t> </a:t>
            </a:r>
            <a:r>
              <a:rPr lang="en-GB" dirty="0" err="1" smtClean="0"/>
              <a:t>Paulista</a:t>
            </a:r>
            <a:r>
              <a:rPr lang="en-GB" dirty="0" smtClean="0"/>
              <a:t> (Brazil), </a:t>
            </a:r>
            <a:r>
              <a:rPr lang="en-GB" dirty="0" err="1" smtClean="0"/>
              <a:t>Jincheon</a:t>
            </a:r>
            <a:r>
              <a:rPr lang="en-GB" dirty="0" smtClean="0"/>
              <a:t> (Korea)</a:t>
            </a:r>
            <a:endParaRPr lang="en-GB" dirty="0"/>
          </a:p>
        </p:txBody>
      </p:sp>
      <p:sp>
        <p:nvSpPr>
          <p:cNvPr id="3" name="Title 2"/>
          <p:cNvSpPr>
            <a:spLocks noGrp="1"/>
          </p:cNvSpPr>
          <p:nvPr>
            <p:ph type="title"/>
          </p:nvPr>
        </p:nvSpPr>
        <p:spPr/>
        <p:txBody>
          <a:bodyPr/>
          <a:lstStyle/>
          <a:p>
            <a:r>
              <a:rPr lang="en-GB" dirty="0" smtClean="0">
                <a:solidFill>
                  <a:schemeClr val="accent4"/>
                </a:solidFill>
              </a:rPr>
              <a:t>What’s new since last GODEX-NWP?</a:t>
            </a:r>
            <a:endParaRPr lang="en-GB" dirty="0">
              <a:solidFill>
                <a:schemeClr val="accent4"/>
              </a:solidFill>
            </a:endParaRPr>
          </a:p>
        </p:txBody>
      </p:sp>
    </p:spTree>
    <p:extLst>
      <p:ext uri="{BB962C8B-B14F-4D97-AF65-F5344CB8AC3E}">
        <p14:creationId xmlns:p14="http://schemas.microsoft.com/office/powerpoint/2010/main" val="176335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375004"/>
            <a:ext cx="8640000" cy="3595501"/>
          </a:xfrm>
        </p:spPr>
        <p:txBody>
          <a:bodyPr>
            <a:normAutofit/>
          </a:bodyPr>
          <a:lstStyle/>
          <a:p>
            <a:r>
              <a:rPr lang="en-GB" dirty="0" smtClean="0">
                <a:solidFill>
                  <a:schemeClr val="accent4"/>
                </a:solidFill>
              </a:rPr>
              <a:t>Expansion of the NOAA network (ATMS, </a:t>
            </a:r>
            <a:r>
              <a:rPr lang="en-GB" dirty="0" err="1" smtClean="0">
                <a:solidFill>
                  <a:schemeClr val="accent4"/>
                </a:solidFill>
              </a:rPr>
              <a:t>CrIS</a:t>
            </a:r>
            <a:r>
              <a:rPr lang="en-GB" dirty="0" smtClean="0">
                <a:solidFill>
                  <a:schemeClr val="accent4"/>
                </a:solidFill>
              </a:rPr>
              <a:t>, IASI)</a:t>
            </a:r>
          </a:p>
          <a:p>
            <a:r>
              <a:rPr lang="en-GB" dirty="0" smtClean="0">
                <a:solidFill>
                  <a:schemeClr val="accent4"/>
                </a:solidFill>
              </a:rPr>
              <a:t>More stations are contributing ATMS and </a:t>
            </a:r>
            <a:r>
              <a:rPr lang="en-GB" dirty="0" err="1" smtClean="0">
                <a:solidFill>
                  <a:schemeClr val="accent4"/>
                </a:solidFill>
              </a:rPr>
              <a:t>CrIS</a:t>
            </a:r>
            <a:endParaRPr lang="en-GB" dirty="0" smtClean="0">
              <a:solidFill>
                <a:schemeClr val="accent4"/>
              </a:solidFill>
            </a:endParaRPr>
          </a:p>
          <a:p>
            <a:pPr lvl="1">
              <a:buFont typeface="Wingdings" panose="05000000000000000000" pitchFamily="2" charset="2"/>
              <a:buChar char="Ø"/>
            </a:pPr>
            <a:r>
              <a:rPr lang="en-GB" dirty="0" smtClean="0">
                <a:solidFill>
                  <a:schemeClr val="accent4"/>
                </a:solidFill>
              </a:rPr>
              <a:t>Tahiti, Cuiaba (Brazil), </a:t>
            </a:r>
            <a:r>
              <a:rPr lang="en-GB" dirty="0" err="1" smtClean="0">
                <a:solidFill>
                  <a:schemeClr val="accent4"/>
                </a:solidFill>
              </a:rPr>
              <a:t>Cachoeira</a:t>
            </a:r>
            <a:r>
              <a:rPr lang="en-GB" dirty="0" smtClean="0">
                <a:solidFill>
                  <a:schemeClr val="accent4"/>
                </a:solidFill>
              </a:rPr>
              <a:t> </a:t>
            </a:r>
            <a:r>
              <a:rPr lang="en-GB" dirty="0" err="1" smtClean="0">
                <a:solidFill>
                  <a:schemeClr val="accent4"/>
                </a:solidFill>
              </a:rPr>
              <a:t>Paulista</a:t>
            </a:r>
            <a:r>
              <a:rPr lang="en-GB" dirty="0" smtClean="0">
                <a:solidFill>
                  <a:schemeClr val="accent4"/>
                </a:solidFill>
              </a:rPr>
              <a:t> (Brazil), </a:t>
            </a:r>
            <a:r>
              <a:rPr lang="en-GB" dirty="0" err="1" smtClean="0">
                <a:solidFill>
                  <a:schemeClr val="accent4"/>
                </a:solidFill>
              </a:rPr>
              <a:t>Jincheon</a:t>
            </a:r>
            <a:r>
              <a:rPr lang="en-GB" dirty="0" smtClean="0">
                <a:solidFill>
                  <a:schemeClr val="accent4"/>
                </a:solidFill>
              </a:rPr>
              <a:t> (Korea)</a:t>
            </a:r>
          </a:p>
          <a:p>
            <a:r>
              <a:rPr lang="en-GB" dirty="0" smtClean="0"/>
              <a:t>New satellites launches: NOAA20, </a:t>
            </a:r>
            <a:r>
              <a:rPr lang="en-GB" dirty="0" err="1" smtClean="0"/>
              <a:t>Metop</a:t>
            </a:r>
            <a:r>
              <a:rPr lang="en-GB" dirty="0" smtClean="0"/>
              <a:t>-C, FY-3D</a:t>
            </a:r>
          </a:p>
          <a:p>
            <a:pPr lvl="1">
              <a:buFont typeface="Wingdings" panose="05000000000000000000" pitchFamily="2" charset="2"/>
              <a:buChar char="Ø"/>
            </a:pPr>
            <a:r>
              <a:rPr lang="en-GB" dirty="0" smtClean="0"/>
              <a:t>NOAA-20 received at most of the NOAA  and EUMETSAT stations</a:t>
            </a:r>
          </a:p>
          <a:p>
            <a:pPr lvl="2">
              <a:buFont typeface="Wingdings" panose="05000000000000000000" pitchFamily="2" charset="2"/>
              <a:buChar char="§"/>
            </a:pPr>
            <a:r>
              <a:rPr lang="en-GB" dirty="0" err="1" smtClean="0"/>
              <a:t>CrIS</a:t>
            </a:r>
            <a:r>
              <a:rPr lang="en-GB" dirty="0" smtClean="0"/>
              <a:t> disseminated in FSR format (431 channels)</a:t>
            </a:r>
          </a:p>
          <a:p>
            <a:pPr lvl="1">
              <a:buFont typeface="Wingdings" panose="05000000000000000000" pitchFamily="2" charset="2"/>
              <a:buChar char="Ø"/>
            </a:pPr>
            <a:r>
              <a:rPr lang="en-GB" dirty="0" smtClean="0"/>
              <a:t>Awaiting processing software from CMA for FY-3D</a:t>
            </a:r>
          </a:p>
          <a:p>
            <a:pPr lvl="2">
              <a:buFont typeface="Wingdings" panose="05000000000000000000" pitchFamily="2" charset="2"/>
              <a:buChar char="§"/>
            </a:pPr>
            <a:r>
              <a:rPr lang="en-GB" dirty="0" smtClean="0"/>
              <a:t>MWTS-2 and MWHS-2 can be established as </a:t>
            </a:r>
            <a:r>
              <a:rPr lang="en-GB" dirty="0" err="1" smtClean="0"/>
              <a:t>DBNet</a:t>
            </a:r>
            <a:r>
              <a:rPr lang="en-GB" dirty="0" smtClean="0"/>
              <a:t> services</a:t>
            </a:r>
          </a:p>
          <a:p>
            <a:pPr lvl="2">
              <a:buFont typeface="Wingdings" panose="05000000000000000000" pitchFamily="2" charset="2"/>
              <a:buChar char="§"/>
            </a:pPr>
            <a:r>
              <a:rPr lang="en-GB" dirty="0" smtClean="0"/>
              <a:t>Consider HIRAS when NWP centres have evaluated the data. BUFR sequences needs to be defined</a:t>
            </a:r>
          </a:p>
          <a:p>
            <a:pPr lvl="2">
              <a:buFont typeface="Wingdings" panose="05000000000000000000" pitchFamily="2" charset="2"/>
              <a:buChar char="§"/>
            </a:pPr>
            <a:r>
              <a:rPr lang="en-GB" dirty="0" smtClean="0"/>
              <a:t>Consider adding MWRI as part of </a:t>
            </a:r>
            <a:r>
              <a:rPr lang="en-GB" dirty="0" err="1" smtClean="0"/>
              <a:t>DBNet</a:t>
            </a:r>
            <a:endParaRPr lang="en-GB" dirty="0"/>
          </a:p>
          <a:p>
            <a:pPr lvl="1">
              <a:buFont typeface="Wingdings" panose="05000000000000000000" pitchFamily="2" charset="2"/>
              <a:buChar char="Ø"/>
            </a:pPr>
            <a:r>
              <a:rPr lang="en-GB" dirty="0" smtClean="0"/>
              <a:t>AAPP v8.3 has the </a:t>
            </a:r>
            <a:r>
              <a:rPr lang="en-GB" dirty="0" err="1" smtClean="0"/>
              <a:t>Metop</a:t>
            </a:r>
            <a:r>
              <a:rPr lang="en-GB" dirty="0" smtClean="0"/>
              <a:t>-C instrument calibration files</a:t>
            </a:r>
            <a:endParaRPr lang="en-GB" dirty="0"/>
          </a:p>
        </p:txBody>
      </p:sp>
      <p:sp>
        <p:nvSpPr>
          <p:cNvPr id="3" name="Title 2"/>
          <p:cNvSpPr>
            <a:spLocks noGrp="1"/>
          </p:cNvSpPr>
          <p:nvPr>
            <p:ph type="title"/>
          </p:nvPr>
        </p:nvSpPr>
        <p:spPr>
          <a:xfrm>
            <a:off x="252000" y="559697"/>
            <a:ext cx="8640000" cy="576000"/>
          </a:xfrm>
        </p:spPr>
        <p:txBody>
          <a:bodyPr/>
          <a:lstStyle/>
          <a:p>
            <a:r>
              <a:rPr lang="en-GB" dirty="0" smtClean="0">
                <a:solidFill>
                  <a:schemeClr val="accent4"/>
                </a:solidFill>
              </a:rPr>
              <a:t>What’s new since last GODEX-NWP?</a:t>
            </a:r>
            <a:endParaRPr lang="en-GB" dirty="0">
              <a:solidFill>
                <a:schemeClr val="accent4"/>
              </a:solidFill>
            </a:endParaRPr>
          </a:p>
        </p:txBody>
      </p:sp>
    </p:spTree>
    <p:extLst>
      <p:ext uri="{BB962C8B-B14F-4D97-AF65-F5344CB8AC3E}">
        <p14:creationId xmlns:p14="http://schemas.microsoft.com/office/powerpoint/2010/main" val="92708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 Office PowerPoint Template(4)" id="{A85246B3-511D-4675-BC3C-F7EC150E2621}" vid="{E8A2C22E-71EE-4A20-ABE4-FE438F3D7146}"/>
    </a:ext>
  </a:extLst>
</a:theme>
</file>

<file path=ppt/theme/theme2.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3.xml><?xml version="1.0" encoding="utf-8"?>
<a:theme xmlns:a="http://schemas.openxmlformats.org/drawingml/2006/main" name="1_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TotalTime>
  <Words>755</Words>
  <Application>Microsoft Office PowerPoint</Application>
  <PresentationFormat>On-screen Show (16:9)</PresentationFormat>
  <Paragraphs>110</Paragraphs>
  <Slides>16</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Helvetica Light</vt:lpstr>
      <vt:lpstr>Wingdings</vt:lpstr>
      <vt:lpstr>Office Theme</vt:lpstr>
      <vt:lpstr>Met Office PowerPoint Template</vt:lpstr>
      <vt:lpstr>1_Met Office PowerPoint Template</vt:lpstr>
      <vt:lpstr>Update on DBNet</vt:lpstr>
      <vt:lpstr>Introduction</vt:lpstr>
      <vt:lpstr>DBNet system concept</vt:lpstr>
      <vt:lpstr>Main networks</vt:lpstr>
      <vt:lpstr>Station locations</vt:lpstr>
      <vt:lpstr>What’s new since last GODEX-NWP?</vt:lpstr>
      <vt:lpstr>PowerPoint Presentation</vt:lpstr>
      <vt:lpstr>What’s new since last GODEX-NWP?</vt:lpstr>
      <vt:lpstr>What’s new since last GODEX-NWP?</vt:lpstr>
      <vt:lpstr>NWP SAF monitoring: new-look web pages</vt:lpstr>
      <vt:lpstr>Satellite priorities for DBNet</vt:lpstr>
      <vt:lpstr>Equator crossing times</vt:lpstr>
      <vt:lpstr>Timeliness of the global data (from </vt:lpstr>
      <vt:lpstr>PowerPoint Presentation</vt:lpstr>
      <vt:lpstr>Some current DBNet issues</vt:lpstr>
      <vt:lpstr>Questions and discussion?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Tones, Ellie</dc:creator>
  <cp:lastModifiedBy>Atkinson, Nigel</cp:lastModifiedBy>
  <cp:revision>306</cp:revision>
  <cp:lastPrinted>2018-11-13T11:03:33Z</cp:lastPrinted>
  <dcterms:created xsi:type="dcterms:W3CDTF">2018-01-03T10:05:56Z</dcterms:created>
  <dcterms:modified xsi:type="dcterms:W3CDTF">2018-11-21T11:36:52Z</dcterms:modified>
</cp:coreProperties>
</file>